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8" r:id="rId1"/>
  </p:sldMasterIdLst>
  <p:notesMasterIdLst>
    <p:notesMasterId r:id="rId24"/>
  </p:notesMasterIdLst>
  <p:handoutMasterIdLst>
    <p:handoutMasterId r:id="rId25"/>
  </p:handoutMasterIdLst>
  <p:sldIdLst>
    <p:sldId id="256" r:id="rId2"/>
    <p:sldId id="278" r:id="rId3"/>
    <p:sldId id="257" r:id="rId4"/>
    <p:sldId id="280" r:id="rId5"/>
    <p:sldId id="263" r:id="rId6"/>
    <p:sldId id="281" r:id="rId7"/>
    <p:sldId id="290" r:id="rId8"/>
    <p:sldId id="259" r:id="rId9"/>
    <p:sldId id="282" r:id="rId10"/>
    <p:sldId id="283" r:id="rId11"/>
    <p:sldId id="272" r:id="rId12"/>
    <p:sldId id="286" r:id="rId13"/>
    <p:sldId id="285" r:id="rId14"/>
    <p:sldId id="266" r:id="rId15"/>
    <p:sldId id="273" r:id="rId16"/>
    <p:sldId id="303" r:id="rId17"/>
    <p:sldId id="267" r:id="rId18"/>
    <p:sldId id="302" r:id="rId19"/>
    <p:sldId id="301" r:id="rId20"/>
    <p:sldId id="300" r:id="rId21"/>
    <p:sldId id="287" r:id="rId22"/>
    <p:sldId id="299" r:id="rId23"/>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A8"/>
    <a:srgbClr val="EBFFE5"/>
    <a:srgbClr val="CCFF33"/>
    <a:srgbClr val="D15001"/>
    <a:srgbClr val="FE690E"/>
    <a:srgbClr val="FFCCCC"/>
    <a:srgbClr val="65FFAB"/>
    <a:srgbClr val="007635"/>
    <a:srgbClr val="FF9900"/>
    <a:srgbClr val="CEEA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9" autoAdjust="0"/>
    <p:restoredTop sz="86331" autoAdjust="0"/>
  </p:normalViewPr>
  <p:slideViewPr>
    <p:cSldViewPr>
      <p:cViewPr>
        <p:scale>
          <a:sx n="60" d="100"/>
          <a:sy n="60" d="100"/>
        </p:scale>
        <p:origin x="-882" y="-138"/>
      </p:cViewPr>
      <p:guideLst>
        <p:guide orient="horz" pos="2160"/>
        <p:guide pos="2880"/>
      </p:guideLst>
    </p:cSldViewPr>
  </p:slideViewPr>
  <p:outlineViewPr>
    <p:cViewPr>
      <p:scale>
        <a:sx n="33" d="100"/>
        <a:sy n="33" d="100"/>
      </p:scale>
      <p:origin x="18" y="5652"/>
    </p:cViewPr>
  </p:outlineViewPr>
  <p:notesTextViewPr>
    <p:cViewPr>
      <p:scale>
        <a:sx n="100" d="100"/>
        <a:sy n="100" d="100"/>
      </p:scale>
      <p:origin x="0" y="0"/>
    </p:cViewPr>
  </p:notesTextViewPr>
  <p:notesViewPr>
    <p:cSldViewPr>
      <p:cViewPr varScale="1">
        <p:scale>
          <a:sx n="51" d="100"/>
          <a:sy n="51" d="100"/>
        </p:scale>
        <p:origin x="-3018" y="-108"/>
      </p:cViewPr>
      <p:guideLst>
        <p:guide orient="horz" pos="3133"/>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1"/>
            <a:ext cx="2971800" cy="497284"/>
          </a:xfrm>
          <a:prstGeom prst="rect">
            <a:avLst/>
          </a:prstGeom>
        </p:spPr>
        <p:txBody>
          <a:bodyPr vert="horz" lIns="92519" tIns="46260" rIns="92519" bIns="4626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4" y="1"/>
            <a:ext cx="2971800" cy="497284"/>
          </a:xfrm>
          <a:prstGeom prst="rect">
            <a:avLst/>
          </a:prstGeom>
        </p:spPr>
        <p:txBody>
          <a:bodyPr vert="horz" lIns="92519" tIns="46260" rIns="92519" bIns="46260" rtlCol="0"/>
          <a:lstStyle>
            <a:lvl1pPr algn="r">
              <a:defRPr sz="1200"/>
            </a:lvl1pPr>
          </a:lstStyle>
          <a:p>
            <a:fld id="{038954F9-045C-47C7-A36F-1A78D8E6A500}" type="datetimeFigureOut">
              <a:rPr kumimoji="1" lang="ja-JP" altLang="en-US" smtClean="0"/>
              <a:pPr/>
              <a:t>2014/9/25</a:t>
            </a:fld>
            <a:endParaRPr kumimoji="1" lang="ja-JP" altLang="en-US"/>
          </a:p>
        </p:txBody>
      </p:sp>
      <p:sp>
        <p:nvSpPr>
          <p:cNvPr id="4" name="フッター プレースホルダ 3"/>
          <p:cNvSpPr>
            <a:spLocks noGrp="1"/>
          </p:cNvSpPr>
          <p:nvPr>
            <p:ph type="ftr" sz="quarter" idx="2"/>
          </p:nvPr>
        </p:nvSpPr>
        <p:spPr>
          <a:xfrm>
            <a:off x="2" y="9446678"/>
            <a:ext cx="2971800" cy="497284"/>
          </a:xfrm>
          <a:prstGeom prst="rect">
            <a:avLst/>
          </a:prstGeom>
        </p:spPr>
        <p:txBody>
          <a:bodyPr vert="horz" lIns="92519" tIns="46260" rIns="92519" bIns="4626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4" y="9446678"/>
            <a:ext cx="2971800" cy="497284"/>
          </a:xfrm>
          <a:prstGeom prst="rect">
            <a:avLst/>
          </a:prstGeom>
        </p:spPr>
        <p:txBody>
          <a:bodyPr vert="horz" lIns="92519" tIns="46260" rIns="92519" bIns="46260" rtlCol="0" anchor="b"/>
          <a:lstStyle>
            <a:lvl1pPr algn="r">
              <a:defRPr sz="1200"/>
            </a:lvl1pPr>
          </a:lstStyle>
          <a:p>
            <a:fld id="{8EF35F98-B8C0-4526-BD57-BEAFB6590C61}" type="slidenum">
              <a:rPr kumimoji="1" lang="ja-JP" altLang="en-US" smtClean="0"/>
              <a:pPr/>
              <a:t>‹#›</a:t>
            </a:fld>
            <a:endParaRPr kumimoji="1" lang="ja-JP" altLang="en-US"/>
          </a:p>
        </p:txBody>
      </p:sp>
    </p:spTree>
    <p:extLst>
      <p:ext uri="{BB962C8B-B14F-4D97-AF65-F5344CB8AC3E}">
        <p14:creationId xmlns:p14="http://schemas.microsoft.com/office/powerpoint/2010/main" val="957880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097088B3-3523-41E7-8F76-8476A84D3126}" type="datetimeFigureOut">
              <a:rPr kumimoji="1" lang="ja-JP" altLang="en-US" smtClean="0"/>
              <a:pPr/>
              <a:t>2014/9/25</a:t>
            </a:fld>
            <a:endParaRPr kumimoji="1" lang="ja-JP" altLang="en-US"/>
          </a:p>
        </p:txBody>
      </p:sp>
      <p:sp>
        <p:nvSpPr>
          <p:cNvPr id="4" name="スライド イメージ プレースホルダ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724400"/>
            <a:ext cx="5486400" cy="44751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a:defRPr sz="1200"/>
            </a:lvl1pPr>
          </a:lstStyle>
          <a:p>
            <a:fld id="{052621D1-E34D-47C8-9D67-11B19E9419F8}" type="slidenum">
              <a:rPr kumimoji="1" lang="ja-JP" altLang="en-US" smtClean="0"/>
              <a:pPr/>
              <a:t>‹#›</a:t>
            </a:fld>
            <a:endParaRPr kumimoji="1" lang="ja-JP" altLang="en-US"/>
          </a:p>
        </p:txBody>
      </p:sp>
    </p:spTree>
    <p:extLst>
      <p:ext uri="{BB962C8B-B14F-4D97-AF65-F5344CB8AC3E}">
        <p14:creationId xmlns:p14="http://schemas.microsoft.com/office/powerpoint/2010/main" val="33180807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28B6946-2D53-4D5B-B8BB-9B9A2B033EC0}" type="datetime1">
              <a:rPr kumimoji="1" lang="ja-JP" altLang="en-US" smtClean="0"/>
              <a:pPr/>
              <a:t>2014/9/25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C579F6A-F8B1-4A32-8D9F-1EEC59A918C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D7E5972-8D5A-433A-97E9-24BE210F5501}" type="datetime1">
              <a:rPr kumimoji="1" lang="ja-JP" altLang="en-US" smtClean="0"/>
              <a:pPr/>
              <a:t>2014/9/25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C579F6A-F8B1-4A32-8D9F-1EEC59A918C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109845D-086C-4842-A490-8E05EEA30B4E}" type="datetime1">
              <a:rPr kumimoji="1" lang="ja-JP" altLang="en-US" smtClean="0"/>
              <a:pPr/>
              <a:t>2014/9/25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C579F6A-F8B1-4A32-8D9F-1EEC59A918C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E514F3A-56BE-4341-A789-12E6A52A123B}" type="datetime1">
              <a:rPr kumimoji="1" lang="ja-JP" altLang="en-US" smtClean="0"/>
              <a:pPr/>
              <a:t>2014/9/25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C579F6A-F8B1-4A32-8D9F-1EEC59A918C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A25243E-2192-4803-B2C9-36DA3310D40D}" type="datetime1">
              <a:rPr kumimoji="1" lang="ja-JP" altLang="en-US" smtClean="0"/>
              <a:pPr/>
              <a:t>2014/9/25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C579F6A-F8B1-4A32-8D9F-1EEC59A918C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598A6C6-499B-4345-9FD0-C4E730B2CD9E}" type="datetime1">
              <a:rPr kumimoji="1" lang="ja-JP" altLang="en-US" smtClean="0"/>
              <a:pPr/>
              <a:t>2014/9/25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C579F6A-F8B1-4A32-8D9F-1EEC59A918C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085D8A1-88FB-4EF7-9D42-87711D703717}" type="datetime1">
              <a:rPr kumimoji="1" lang="ja-JP" altLang="en-US" smtClean="0"/>
              <a:pPr/>
              <a:t>2014/9/25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C579F6A-F8B1-4A32-8D9F-1EEC59A918C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B680EE53-7FD8-4C2A-BEF8-1CB5E8737C6E}" type="datetime1">
              <a:rPr kumimoji="1" lang="ja-JP" altLang="en-US" smtClean="0"/>
              <a:pPr/>
              <a:t>2014/9/25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C579F6A-F8B1-4A32-8D9F-1EEC59A918C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6CFDD50-5501-42BD-9F11-DEB9C9B3E4E6}" type="datetime1">
              <a:rPr kumimoji="1" lang="ja-JP" altLang="en-US" smtClean="0"/>
              <a:pPr/>
              <a:t>2014/9/25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C579F6A-F8B1-4A32-8D9F-1EEC59A918C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3F5B3A4-1438-4E74-AB35-1402CFC4A67A}" type="datetime1">
              <a:rPr kumimoji="1" lang="ja-JP" altLang="en-US" smtClean="0"/>
              <a:pPr/>
              <a:t>2014/9/25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C579F6A-F8B1-4A32-8D9F-1EEC59A918C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5440DB5-1BD0-4831-9DA8-CF7184AEC5AA}" type="datetime1">
              <a:rPr kumimoji="1" lang="ja-JP" altLang="en-US" smtClean="0"/>
              <a:pPr/>
              <a:t>2014/9/25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C579F6A-F8B1-4A32-8D9F-1EEC59A918CF}"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FD5ABF-23B2-4125-8E67-DBFA49A30D56}" type="datetime1">
              <a:rPr kumimoji="1" lang="ja-JP" altLang="en-US" smtClean="0"/>
              <a:pPr/>
              <a:t>2014/9/25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79F6A-F8B1-4A32-8D9F-1EEC59A918C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27584" y="1268760"/>
            <a:ext cx="7612360" cy="1894362"/>
          </a:xfrm>
          <a:ln/>
        </p:spPr>
        <p:style>
          <a:lnRef idx="1">
            <a:schemeClr val="accent6"/>
          </a:lnRef>
          <a:fillRef idx="2">
            <a:schemeClr val="accent6"/>
          </a:fillRef>
          <a:effectRef idx="1">
            <a:schemeClr val="accent6"/>
          </a:effectRef>
          <a:fontRef idx="minor">
            <a:schemeClr val="dk1"/>
          </a:fontRef>
        </p:style>
        <p:txBody>
          <a:bodyPr>
            <a:noAutofit/>
          </a:bodyPr>
          <a:lstStyle/>
          <a:p>
            <a:pPr algn="l"/>
            <a:r>
              <a:rPr lang="ja-JP" altLang="en-US" sz="4800" b="0" dirty="0" smtClean="0">
                <a:solidFill>
                  <a:srgbClr val="0060A8"/>
                </a:solidFill>
                <a:latin typeface="HG創英角ﾎﾟｯﾌﾟ体" pitchFamily="49" charset="-128"/>
                <a:ea typeface="HG創英角ﾎﾟｯﾌﾟ体" pitchFamily="49" charset="-128"/>
              </a:rPr>
              <a:t>小児がんに関連する</a:t>
            </a:r>
            <a:r>
              <a:rPr lang="en-US" altLang="ja-JP" sz="4800" b="0" dirty="0" smtClean="0">
                <a:solidFill>
                  <a:srgbClr val="0060A8"/>
                </a:solidFill>
                <a:latin typeface="HG創英角ﾎﾟｯﾌﾟ体" pitchFamily="49" charset="-128"/>
                <a:ea typeface="HG創英角ﾎﾟｯﾌﾟ体" pitchFamily="49" charset="-128"/>
              </a:rPr>
              <a:t/>
            </a:r>
            <a:br>
              <a:rPr lang="en-US" altLang="ja-JP" sz="4800" b="0" dirty="0" smtClean="0">
                <a:solidFill>
                  <a:srgbClr val="0060A8"/>
                </a:solidFill>
                <a:latin typeface="HG創英角ﾎﾟｯﾌﾟ体" pitchFamily="49" charset="-128"/>
                <a:ea typeface="HG創英角ﾎﾟｯﾌﾟ体" pitchFamily="49" charset="-128"/>
              </a:rPr>
            </a:br>
            <a:r>
              <a:rPr lang="ja-JP" altLang="en-US" sz="4800" b="0" dirty="0" smtClean="0">
                <a:solidFill>
                  <a:srgbClr val="0060A8"/>
                </a:solidFill>
                <a:latin typeface="HG創英角ﾎﾟｯﾌﾟ体" pitchFamily="49" charset="-128"/>
                <a:ea typeface="HG創英角ﾎﾟｯﾌﾟ体" pitchFamily="49" charset="-128"/>
              </a:rPr>
              <a:t>　　社会保障制度</a:t>
            </a:r>
            <a:r>
              <a:rPr lang="ja-JP" altLang="en-US" sz="4800" b="0" dirty="0">
                <a:solidFill>
                  <a:srgbClr val="0060A8"/>
                </a:solidFill>
                <a:latin typeface="HG創英角ﾎﾟｯﾌﾟ体" pitchFamily="49" charset="-128"/>
                <a:ea typeface="HG創英角ﾎﾟｯﾌﾟ体" pitchFamily="49" charset="-128"/>
              </a:rPr>
              <a:t>について</a:t>
            </a:r>
            <a:endParaRPr kumimoji="1" lang="ja-JP" altLang="en-US" sz="4800" b="0" dirty="0">
              <a:solidFill>
                <a:srgbClr val="0060A8"/>
              </a:solidFill>
              <a:latin typeface="HG創英角ﾎﾟｯﾌﾟ体" pitchFamily="49" charset="-128"/>
              <a:ea typeface="HG創英角ﾎﾟｯﾌﾟ体" pitchFamily="49" charset="-128"/>
            </a:endParaRPr>
          </a:p>
        </p:txBody>
      </p:sp>
      <p:sp>
        <p:nvSpPr>
          <p:cNvPr id="3" name="サブタイトル 2"/>
          <p:cNvSpPr>
            <a:spLocks noGrp="1"/>
          </p:cNvSpPr>
          <p:nvPr>
            <p:ph type="subTitle" idx="1"/>
          </p:nvPr>
        </p:nvSpPr>
        <p:spPr>
          <a:xfrm>
            <a:off x="6047656" y="5517232"/>
            <a:ext cx="3096344" cy="936104"/>
          </a:xfrm>
        </p:spPr>
        <p:txBody>
          <a:bodyPr>
            <a:normAutofit fontScale="92500" lnSpcReduction="20000"/>
          </a:bodyPr>
          <a:lstStyle/>
          <a:p>
            <a:pPr algn="l"/>
            <a:r>
              <a:rPr kumimoji="1" lang="en-US" altLang="ja-JP" sz="2000" b="1" dirty="0" smtClean="0">
                <a:solidFill>
                  <a:srgbClr val="0070C0"/>
                </a:solidFill>
                <a:latin typeface="HG丸ｺﾞｼｯｸM-PRO" pitchFamily="50" charset="-128"/>
                <a:ea typeface="HG丸ｺﾞｼｯｸM-PRO" pitchFamily="50" charset="-128"/>
              </a:rPr>
              <a:t>2014</a:t>
            </a:r>
            <a:r>
              <a:rPr kumimoji="1" lang="ja-JP" altLang="en-US" sz="2000" b="1" dirty="0" smtClean="0">
                <a:solidFill>
                  <a:srgbClr val="0070C0"/>
                </a:solidFill>
                <a:latin typeface="HG丸ｺﾞｼｯｸM-PRO" pitchFamily="50" charset="-128"/>
                <a:ea typeface="HG丸ｺﾞｼｯｸM-PRO" pitchFamily="50" charset="-128"/>
              </a:rPr>
              <a:t>年</a:t>
            </a:r>
            <a:r>
              <a:rPr lang="ja-JP" altLang="en-US" sz="2000" b="1" dirty="0" smtClean="0">
                <a:solidFill>
                  <a:srgbClr val="0070C0"/>
                </a:solidFill>
                <a:latin typeface="HG丸ｺﾞｼｯｸM-PRO" pitchFamily="50" charset="-128"/>
                <a:ea typeface="HG丸ｺﾞｼｯｸM-PRO" pitchFamily="50" charset="-128"/>
              </a:rPr>
              <a:t>６</a:t>
            </a:r>
            <a:r>
              <a:rPr kumimoji="1" lang="ja-JP" altLang="en-US" sz="2000" b="1" dirty="0" smtClean="0">
                <a:solidFill>
                  <a:srgbClr val="0070C0"/>
                </a:solidFill>
                <a:latin typeface="HG丸ｺﾞｼｯｸM-PRO" pitchFamily="50" charset="-128"/>
                <a:ea typeface="HG丸ｺﾞｼｯｸM-PRO" pitchFamily="50" charset="-128"/>
              </a:rPr>
              <a:t>月</a:t>
            </a:r>
            <a:r>
              <a:rPr lang="ja-JP" altLang="en-US" sz="2000" b="1" dirty="0" smtClean="0">
                <a:solidFill>
                  <a:srgbClr val="0070C0"/>
                </a:solidFill>
                <a:latin typeface="HG丸ｺﾞｼｯｸM-PRO" pitchFamily="50" charset="-128"/>
                <a:ea typeface="HG丸ｺﾞｼｯｸM-PRO" pitchFamily="50" charset="-128"/>
              </a:rPr>
              <a:t>２２</a:t>
            </a:r>
            <a:r>
              <a:rPr kumimoji="1" lang="ja-JP" altLang="en-US" sz="2000" b="1" dirty="0" smtClean="0">
                <a:solidFill>
                  <a:srgbClr val="0070C0"/>
                </a:solidFill>
                <a:latin typeface="HG丸ｺﾞｼｯｸM-PRO" pitchFamily="50" charset="-128"/>
                <a:ea typeface="HG丸ｺﾞｼｯｸM-PRO" pitchFamily="50" charset="-128"/>
              </a:rPr>
              <a:t>日</a:t>
            </a:r>
            <a:endParaRPr kumimoji="1" lang="en-US" altLang="ja-JP" sz="2000" b="1" dirty="0" smtClean="0">
              <a:solidFill>
                <a:srgbClr val="0070C0"/>
              </a:solidFill>
              <a:latin typeface="HG丸ｺﾞｼｯｸM-PRO" pitchFamily="50" charset="-128"/>
              <a:ea typeface="HG丸ｺﾞｼｯｸM-PRO" pitchFamily="50" charset="-128"/>
            </a:endParaRPr>
          </a:p>
          <a:p>
            <a:pPr algn="l"/>
            <a:r>
              <a:rPr lang="ja-JP" altLang="en-US" sz="2000" b="1" dirty="0" smtClean="0">
                <a:solidFill>
                  <a:srgbClr val="0070C0"/>
                </a:solidFill>
                <a:latin typeface="HG丸ｺﾞｼｯｸM-PRO" pitchFamily="50" charset="-128"/>
                <a:ea typeface="HG丸ｺﾞｼｯｸM-PRO" pitchFamily="50" charset="-128"/>
              </a:rPr>
              <a:t>京大病院　</a:t>
            </a:r>
            <a:r>
              <a:rPr lang="en-US" altLang="ja-JP" sz="2000" b="1" dirty="0" smtClean="0">
                <a:solidFill>
                  <a:srgbClr val="0070C0"/>
                </a:solidFill>
                <a:latin typeface="HG丸ｺﾞｼｯｸM-PRO" pitchFamily="50" charset="-128"/>
                <a:ea typeface="HG丸ｺﾞｼｯｸM-PRO" pitchFamily="50" charset="-128"/>
              </a:rPr>
              <a:t>MSW</a:t>
            </a:r>
            <a:r>
              <a:rPr lang="ja-JP" altLang="en-US" sz="2000" b="1" dirty="0" smtClean="0">
                <a:solidFill>
                  <a:srgbClr val="0070C0"/>
                </a:solidFill>
                <a:latin typeface="HG丸ｺﾞｼｯｸM-PRO" pitchFamily="50" charset="-128"/>
                <a:ea typeface="HG丸ｺﾞｼｯｸM-PRO" pitchFamily="50" charset="-128"/>
              </a:rPr>
              <a:t>　</a:t>
            </a:r>
            <a:endParaRPr lang="en-US" altLang="ja-JP" sz="2000" b="1" dirty="0" smtClean="0">
              <a:solidFill>
                <a:srgbClr val="0070C0"/>
              </a:solidFill>
              <a:latin typeface="HG丸ｺﾞｼｯｸM-PRO" pitchFamily="50" charset="-128"/>
              <a:ea typeface="HG丸ｺﾞｼｯｸM-PRO" pitchFamily="50" charset="-128"/>
            </a:endParaRPr>
          </a:p>
          <a:p>
            <a:pPr algn="l"/>
            <a:r>
              <a:rPr lang="ja-JP" altLang="en-US" sz="2000" b="1" dirty="0" smtClean="0">
                <a:solidFill>
                  <a:srgbClr val="0070C0"/>
                </a:solidFill>
                <a:latin typeface="HG丸ｺﾞｼｯｸM-PRO" pitchFamily="50" charset="-128"/>
                <a:ea typeface="HG丸ｺﾞｼｯｸM-PRO" pitchFamily="50" charset="-128"/>
              </a:rPr>
              <a:t>高下裕子</a:t>
            </a:r>
            <a:r>
              <a:rPr lang="ja-JP" altLang="en-US" sz="2000" dirty="0" smtClean="0">
                <a:solidFill>
                  <a:srgbClr val="0070C0"/>
                </a:solidFill>
                <a:latin typeface="HG丸ｺﾞｼｯｸM-PRO" pitchFamily="50" charset="-128"/>
                <a:ea typeface="HG丸ｺﾞｼｯｸM-PRO" pitchFamily="50" charset="-128"/>
              </a:rPr>
              <a:t>　</a:t>
            </a:r>
            <a:endParaRPr kumimoji="1" lang="ja-JP" altLang="en-US" sz="2000" dirty="0">
              <a:solidFill>
                <a:srgbClr val="0070C0"/>
              </a:solidFill>
              <a:latin typeface="HG丸ｺﾞｼｯｸM-PRO" pitchFamily="50" charset="-128"/>
              <a:ea typeface="HG丸ｺﾞｼｯｸM-PRO" pitchFamily="50" charset="-128"/>
            </a:endParaRPr>
          </a:p>
        </p:txBody>
      </p:sp>
      <p:sp>
        <p:nvSpPr>
          <p:cNvPr id="5" name="スライド番号プレースホルダ 4"/>
          <p:cNvSpPr>
            <a:spLocks noGrp="1"/>
          </p:cNvSpPr>
          <p:nvPr>
            <p:ph type="sldNum" sz="quarter" idx="12"/>
          </p:nvPr>
        </p:nvSpPr>
        <p:spPr/>
        <p:txBody>
          <a:bodyPr/>
          <a:lstStyle/>
          <a:p>
            <a:fld id="{7C579F6A-F8B1-4A32-8D9F-1EEC59A918CF}"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29600" cy="1143000"/>
          </a:xfrm>
        </p:spPr>
        <p:txBody>
          <a:bodyPr>
            <a:noAutofit/>
          </a:bodyPr>
          <a:lstStyle/>
          <a:p>
            <a:pPr>
              <a:spcAft>
                <a:spcPts val="1075"/>
              </a:spcAft>
            </a:pPr>
            <a:r>
              <a:rPr lang="ja-JP" altLang="en-US" sz="3600" kern="0" dirty="0" smtClean="0">
                <a:solidFill>
                  <a:srgbClr val="0060A8"/>
                </a:solidFill>
                <a:latin typeface="HGP創英角ﾎﾟｯﾌﾟ体" pitchFamily="50" charset="-128"/>
                <a:ea typeface="HGP創英角ﾎﾟｯﾌﾟ体" pitchFamily="50" charset="-128"/>
                <a:cs typeface="Times New Roman"/>
              </a:rPr>
              <a:t>障害</a:t>
            </a:r>
            <a:r>
              <a:rPr lang="ja-JP" altLang="ja-JP" sz="3600" kern="0" dirty="0" smtClean="0">
                <a:solidFill>
                  <a:srgbClr val="0060A8"/>
                </a:solidFill>
                <a:latin typeface="HGP創英角ﾎﾟｯﾌﾟ体" pitchFamily="50" charset="-128"/>
                <a:ea typeface="HGP創英角ﾎﾟｯﾌﾟ体" pitchFamily="50" charset="-128"/>
                <a:cs typeface="Times New Roman"/>
              </a:rPr>
              <a:t>者手帳</a:t>
            </a:r>
            <a:r>
              <a:rPr lang="ja-JP" altLang="ja-JP" sz="3600" kern="100" dirty="0" smtClean="0">
                <a:solidFill>
                  <a:srgbClr val="0060A8"/>
                </a:solidFill>
                <a:latin typeface="Century"/>
                <a:ea typeface="ＭＳ 明朝"/>
                <a:cs typeface="Times New Roman"/>
              </a:rPr>
              <a:t/>
            </a:r>
            <a:br>
              <a:rPr lang="ja-JP" altLang="ja-JP" sz="3600" kern="100" dirty="0" smtClean="0">
                <a:solidFill>
                  <a:srgbClr val="0060A8"/>
                </a:solidFill>
                <a:latin typeface="Century"/>
                <a:ea typeface="ＭＳ 明朝"/>
                <a:cs typeface="Times New Roman"/>
              </a:rPr>
            </a:br>
            <a:endParaRPr kumimoji="1" lang="ja-JP" altLang="en-US" sz="3600" dirty="0">
              <a:solidFill>
                <a:srgbClr val="0060A8"/>
              </a:solidFill>
            </a:endParaRPr>
          </a:p>
        </p:txBody>
      </p:sp>
      <p:sp>
        <p:nvSpPr>
          <p:cNvPr id="3" name="コンテンツ プレースホルダ 2"/>
          <p:cNvSpPr>
            <a:spLocks noGrp="1"/>
          </p:cNvSpPr>
          <p:nvPr>
            <p:ph idx="1"/>
          </p:nvPr>
        </p:nvSpPr>
        <p:spPr>
          <a:xfrm>
            <a:off x="457200" y="1124744"/>
            <a:ext cx="7859216" cy="5349208"/>
          </a:xfrm>
        </p:spPr>
        <p:txBody>
          <a:bodyPr/>
          <a:lstStyle/>
          <a:p>
            <a:r>
              <a:rPr lang="ja-JP" altLang="en-US" sz="2000" dirty="0" smtClean="0">
                <a:latin typeface="ＭＳ ゴシック" pitchFamily="49" charset="-128"/>
                <a:ea typeface="ＭＳ ゴシック" pitchFamily="49" charset="-128"/>
              </a:rPr>
              <a:t>障害</a:t>
            </a:r>
            <a:r>
              <a:rPr lang="ja-JP" altLang="ja-JP" sz="2000" dirty="0" smtClean="0">
                <a:latin typeface="ＭＳ ゴシック" pitchFamily="49" charset="-128"/>
                <a:ea typeface="ＭＳ ゴシック" pitchFamily="49" charset="-128"/>
              </a:rPr>
              <a:t>者の方を対象とした手帳には「身体</a:t>
            </a:r>
            <a:r>
              <a:rPr lang="ja-JP" altLang="en-US" sz="2000" dirty="0" smtClean="0">
                <a:latin typeface="ＭＳ ゴシック" pitchFamily="49" charset="-128"/>
                <a:ea typeface="ＭＳ ゴシック" pitchFamily="49" charset="-128"/>
              </a:rPr>
              <a:t>障害</a:t>
            </a:r>
            <a:r>
              <a:rPr lang="ja-JP" altLang="ja-JP" sz="2000" dirty="0" smtClean="0">
                <a:latin typeface="ＭＳ ゴシック" pitchFamily="49" charset="-128"/>
                <a:ea typeface="ＭＳ ゴシック" pitchFamily="49" charset="-128"/>
              </a:rPr>
              <a:t>者手帳」「療育手帳」「精神</a:t>
            </a:r>
            <a:r>
              <a:rPr lang="ja-JP" altLang="en-US" sz="2000" dirty="0" smtClean="0">
                <a:latin typeface="ＭＳ ゴシック" pitchFamily="49" charset="-128"/>
                <a:ea typeface="ＭＳ ゴシック" pitchFamily="49" charset="-128"/>
              </a:rPr>
              <a:t>障害</a:t>
            </a:r>
            <a:r>
              <a:rPr lang="ja-JP" altLang="ja-JP" sz="2000" dirty="0" smtClean="0">
                <a:latin typeface="ＭＳ ゴシック" pitchFamily="49" charset="-128"/>
                <a:ea typeface="ＭＳ ゴシック" pitchFamily="49" charset="-128"/>
              </a:rPr>
              <a:t>者保健福祉手帳」の</a:t>
            </a:r>
            <a:r>
              <a:rPr lang="en-US" altLang="ja-JP" sz="2000" dirty="0" smtClean="0">
                <a:latin typeface="ＭＳ ゴシック" pitchFamily="49" charset="-128"/>
                <a:ea typeface="ＭＳ ゴシック" pitchFamily="49" charset="-128"/>
              </a:rPr>
              <a:t>3</a:t>
            </a:r>
            <a:r>
              <a:rPr lang="ja-JP" altLang="ja-JP" sz="2000" dirty="0" smtClean="0">
                <a:latin typeface="ＭＳ ゴシック" pitchFamily="49" charset="-128"/>
                <a:ea typeface="ＭＳ ゴシック" pitchFamily="49" charset="-128"/>
              </a:rPr>
              <a:t>種類があります。</a:t>
            </a:r>
          </a:p>
          <a:p>
            <a:r>
              <a:rPr lang="ja-JP" altLang="ja-JP" sz="2000" dirty="0" smtClean="0">
                <a:latin typeface="ＭＳ ゴシック" pitchFamily="49" charset="-128"/>
                <a:ea typeface="ＭＳ ゴシック" pitchFamily="49" charset="-128"/>
              </a:rPr>
              <a:t>手帳を持つことで、福祉サービスや税の減免などが受けられます。</a:t>
            </a:r>
          </a:p>
          <a:p>
            <a:pPr lvl="1">
              <a:buNone/>
            </a:pPr>
            <a:r>
              <a:rPr lang="ja-JP" altLang="en-US" sz="1800" dirty="0" smtClean="0">
                <a:latin typeface="ＭＳ ゴシック" pitchFamily="49" charset="-128"/>
                <a:ea typeface="ＭＳ ゴシック" pitchFamily="49" charset="-128"/>
              </a:rPr>
              <a:t>①　</a:t>
            </a:r>
            <a:r>
              <a:rPr lang="ja-JP" altLang="ja-JP" sz="1800" dirty="0" smtClean="0">
                <a:latin typeface="ＭＳ ゴシック" pitchFamily="49" charset="-128"/>
                <a:ea typeface="ＭＳ ゴシック" pitchFamily="49" charset="-128"/>
              </a:rPr>
              <a:t>身体</a:t>
            </a:r>
            <a:r>
              <a:rPr lang="ja-JP" altLang="en-US" sz="1800" dirty="0" smtClean="0">
                <a:latin typeface="ＭＳ ゴシック" pitchFamily="49" charset="-128"/>
                <a:ea typeface="ＭＳ ゴシック" pitchFamily="49" charset="-128"/>
              </a:rPr>
              <a:t>障害</a:t>
            </a:r>
            <a:r>
              <a:rPr lang="ja-JP" altLang="ja-JP" sz="1800" dirty="0" smtClean="0">
                <a:latin typeface="ＭＳ ゴシック" pitchFamily="49" charset="-128"/>
                <a:ea typeface="ＭＳ ゴシック" pitchFamily="49" charset="-128"/>
              </a:rPr>
              <a:t>者手帳・・・</a:t>
            </a:r>
            <a:r>
              <a:rPr lang="en-US" altLang="ja-JP" sz="1800" dirty="0" smtClean="0">
                <a:latin typeface="ＭＳ ゴシック" pitchFamily="49" charset="-128"/>
                <a:ea typeface="ＭＳ ゴシック" pitchFamily="49" charset="-128"/>
              </a:rPr>
              <a:t>1</a:t>
            </a:r>
            <a:r>
              <a:rPr lang="ja-JP" altLang="ja-JP" sz="1800" dirty="0" smtClean="0">
                <a:latin typeface="ＭＳ ゴシック" pitchFamily="49" charset="-128"/>
                <a:ea typeface="ＭＳ ゴシック" pitchFamily="49" charset="-128"/>
              </a:rPr>
              <a:t>級～</a:t>
            </a:r>
            <a:r>
              <a:rPr lang="en-US" altLang="ja-JP" sz="1800" dirty="0" smtClean="0">
                <a:latin typeface="ＭＳ ゴシック" pitchFamily="49" charset="-128"/>
                <a:ea typeface="ＭＳ ゴシック" pitchFamily="49" charset="-128"/>
              </a:rPr>
              <a:t>7</a:t>
            </a:r>
            <a:r>
              <a:rPr lang="ja-JP" altLang="ja-JP" sz="1800" dirty="0" smtClean="0">
                <a:latin typeface="ＭＳ ゴシック" pitchFamily="49" charset="-128"/>
                <a:ea typeface="ＭＳ ゴシック" pitchFamily="49" charset="-128"/>
              </a:rPr>
              <a:t>級</a:t>
            </a:r>
          </a:p>
          <a:p>
            <a:pPr lvl="1">
              <a:buNone/>
            </a:pPr>
            <a:r>
              <a:rPr lang="ja-JP" altLang="en-US" sz="1800" dirty="0" smtClean="0">
                <a:latin typeface="ＭＳ ゴシック" pitchFamily="49" charset="-128"/>
                <a:ea typeface="ＭＳ ゴシック" pitchFamily="49" charset="-128"/>
              </a:rPr>
              <a:t>②　</a:t>
            </a:r>
            <a:r>
              <a:rPr lang="ja-JP" altLang="ja-JP" sz="1800" dirty="0" smtClean="0">
                <a:latin typeface="ＭＳ ゴシック" pitchFamily="49" charset="-128"/>
                <a:ea typeface="ＭＳ ゴシック" pitchFamily="49" charset="-128"/>
              </a:rPr>
              <a:t>療育手帳・・・</a:t>
            </a:r>
            <a:r>
              <a:rPr lang="en-US" altLang="ja-JP" sz="1800" dirty="0" smtClean="0">
                <a:latin typeface="ＭＳ ゴシック" pitchFamily="49" charset="-128"/>
                <a:ea typeface="ＭＳ ゴシック" pitchFamily="49" charset="-128"/>
              </a:rPr>
              <a:t>A</a:t>
            </a:r>
            <a:r>
              <a:rPr lang="ja-JP" altLang="ja-JP" sz="1800" dirty="0" smtClean="0">
                <a:latin typeface="ＭＳ ゴシック" pitchFamily="49" charset="-128"/>
                <a:ea typeface="ＭＳ ゴシック" pitchFamily="49" charset="-128"/>
              </a:rPr>
              <a:t>（重度）、</a:t>
            </a:r>
            <a:r>
              <a:rPr lang="en-US" altLang="ja-JP" sz="1800" dirty="0" smtClean="0">
                <a:latin typeface="ＭＳ ゴシック" pitchFamily="49" charset="-128"/>
                <a:ea typeface="ＭＳ ゴシック" pitchFamily="49" charset="-128"/>
              </a:rPr>
              <a:t>B</a:t>
            </a:r>
            <a:r>
              <a:rPr lang="ja-JP" altLang="ja-JP" sz="1800" dirty="0" smtClean="0">
                <a:latin typeface="ＭＳ ゴシック" pitchFamily="49" charset="-128"/>
                <a:ea typeface="ＭＳ ゴシック" pitchFamily="49" charset="-128"/>
              </a:rPr>
              <a:t>（中度・軽度）</a:t>
            </a:r>
          </a:p>
          <a:p>
            <a:pPr lvl="1">
              <a:buNone/>
            </a:pPr>
            <a:r>
              <a:rPr lang="ja-JP" altLang="en-US" sz="1800" dirty="0" smtClean="0">
                <a:latin typeface="ＭＳ ゴシック" pitchFamily="49" charset="-128"/>
                <a:ea typeface="ＭＳ ゴシック" pitchFamily="49" charset="-128"/>
              </a:rPr>
              <a:t>③　</a:t>
            </a:r>
            <a:r>
              <a:rPr lang="ja-JP" altLang="ja-JP" sz="1800" dirty="0" smtClean="0">
                <a:latin typeface="ＭＳ ゴシック" pitchFamily="49" charset="-128"/>
                <a:ea typeface="ＭＳ ゴシック" pitchFamily="49" charset="-128"/>
              </a:rPr>
              <a:t>精神</a:t>
            </a:r>
            <a:r>
              <a:rPr lang="ja-JP" altLang="en-US" sz="1800" dirty="0" smtClean="0">
                <a:latin typeface="ＭＳ ゴシック" pitchFamily="49" charset="-128"/>
                <a:ea typeface="ＭＳ ゴシック" pitchFamily="49" charset="-128"/>
              </a:rPr>
              <a:t>障害</a:t>
            </a:r>
            <a:r>
              <a:rPr lang="ja-JP" altLang="ja-JP" sz="1800" dirty="0" smtClean="0">
                <a:latin typeface="ＭＳ ゴシック" pitchFamily="49" charset="-128"/>
                <a:ea typeface="ＭＳ ゴシック" pitchFamily="49" charset="-128"/>
              </a:rPr>
              <a:t>者保健福祉手帳・・・</a:t>
            </a:r>
            <a:r>
              <a:rPr lang="en-US" altLang="ja-JP" sz="1800" dirty="0" smtClean="0">
                <a:latin typeface="ＭＳ ゴシック" pitchFamily="49" charset="-128"/>
                <a:ea typeface="ＭＳ ゴシック" pitchFamily="49" charset="-128"/>
              </a:rPr>
              <a:t>1</a:t>
            </a:r>
            <a:r>
              <a:rPr lang="ja-JP" altLang="ja-JP" sz="1800" dirty="0" smtClean="0">
                <a:latin typeface="ＭＳ ゴシック" pitchFamily="49" charset="-128"/>
                <a:ea typeface="ＭＳ ゴシック" pitchFamily="49" charset="-128"/>
              </a:rPr>
              <a:t>級～</a:t>
            </a:r>
            <a:r>
              <a:rPr lang="en-US" altLang="ja-JP" sz="1800" dirty="0" smtClean="0">
                <a:latin typeface="ＭＳ ゴシック" pitchFamily="49" charset="-128"/>
                <a:ea typeface="ＭＳ ゴシック" pitchFamily="49" charset="-128"/>
              </a:rPr>
              <a:t>3</a:t>
            </a:r>
            <a:r>
              <a:rPr lang="ja-JP" altLang="ja-JP" sz="1800" dirty="0" smtClean="0">
                <a:latin typeface="ＭＳ ゴシック" pitchFamily="49" charset="-128"/>
                <a:ea typeface="ＭＳ ゴシック" pitchFamily="49" charset="-128"/>
              </a:rPr>
              <a:t>級</a:t>
            </a:r>
            <a:endParaRPr lang="en-US" altLang="ja-JP" sz="1800" dirty="0" smtClean="0">
              <a:latin typeface="ＭＳ ゴシック" pitchFamily="49" charset="-128"/>
              <a:ea typeface="ＭＳ ゴシック" pitchFamily="49" charset="-128"/>
            </a:endParaRPr>
          </a:p>
          <a:p>
            <a:pPr lvl="0" algn="just">
              <a:buClr>
                <a:srgbClr val="2DA2BF"/>
              </a:buClr>
              <a:buNone/>
            </a:pPr>
            <a:r>
              <a:rPr lang="ja-JP" altLang="en-US" sz="1400" dirty="0" smtClean="0">
                <a:solidFill>
                  <a:prstClr val="black"/>
                </a:solidFill>
                <a:latin typeface="ＭＳ Ｐゴシック" pitchFamily="50" charset="-128"/>
                <a:ea typeface="ＭＳ Ｐゴシック" pitchFamily="50" charset="-128"/>
              </a:rPr>
              <a:t>　　　　　　　　　　　　　　　　　　　　　　　　　　　　　　　　　　　　　　　　　　　　　　　　　　　　　</a:t>
            </a:r>
            <a:r>
              <a:rPr lang="en-US" altLang="ja-JP" sz="1400" dirty="0" smtClean="0">
                <a:solidFill>
                  <a:prstClr val="black"/>
                </a:solidFill>
                <a:latin typeface="ＭＳ Ｐゴシック" pitchFamily="50" charset="-128"/>
                <a:ea typeface="ＭＳ Ｐゴシック" pitchFamily="50" charset="-128"/>
              </a:rPr>
              <a:t>(</a:t>
            </a:r>
            <a:r>
              <a:rPr lang="ja-JP" altLang="en-US" sz="1400" dirty="0" smtClean="0">
                <a:solidFill>
                  <a:prstClr val="black"/>
                </a:solidFill>
                <a:latin typeface="ＭＳ Ｐゴシック" pitchFamily="50" charset="-128"/>
                <a:ea typeface="ＭＳ Ｐゴシック" pitchFamily="50" charset="-128"/>
              </a:rPr>
              <a:t>京都市の場合）</a:t>
            </a:r>
            <a:endParaRPr lang="ja-JP" altLang="ja-JP" sz="1400" kern="100" dirty="0" smtClean="0">
              <a:solidFill>
                <a:prstClr val="black"/>
              </a:solidFill>
              <a:latin typeface="ＭＳ ゴシック" pitchFamily="49" charset="-128"/>
              <a:ea typeface="ＭＳ ゴシック" pitchFamily="49" charset="-128"/>
              <a:cs typeface="Times New Roman"/>
            </a:endParaRPr>
          </a:p>
          <a:p>
            <a:pPr lvl="0">
              <a:buNone/>
            </a:pPr>
            <a:endParaRPr lang="en-US" altLang="ja-JP" sz="2000" dirty="0" smtClean="0">
              <a:latin typeface="ＭＳ ゴシック" pitchFamily="49" charset="-128"/>
              <a:ea typeface="ＭＳ ゴシック" pitchFamily="49" charset="-128"/>
            </a:endParaRPr>
          </a:p>
          <a:p>
            <a:pPr lvl="0">
              <a:buNone/>
            </a:pPr>
            <a:endParaRPr lang="ja-JP" altLang="ja-JP" dirty="0" smtClean="0"/>
          </a:p>
          <a:p>
            <a:endParaRPr kumimoji="1" lang="ja-JP" altLang="en-US" dirty="0"/>
          </a:p>
        </p:txBody>
      </p:sp>
      <p:graphicFrame>
        <p:nvGraphicFramePr>
          <p:cNvPr id="4" name="表 3"/>
          <p:cNvGraphicFramePr>
            <a:graphicFrameLocks noGrp="1"/>
          </p:cNvGraphicFramePr>
          <p:nvPr/>
        </p:nvGraphicFramePr>
        <p:xfrm>
          <a:off x="755576" y="3717032"/>
          <a:ext cx="7272808" cy="2808311"/>
        </p:xfrm>
        <a:graphic>
          <a:graphicData uri="http://schemas.openxmlformats.org/drawingml/2006/table">
            <a:tbl>
              <a:tblPr firstRow="1" bandRow="1">
                <a:tableStyleId>{5C22544A-7EE6-4342-B048-85BDC9FD1C3A}</a:tableStyleId>
              </a:tblPr>
              <a:tblGrid>
                <a:gridCol w="1354739"/>
                <a:gridCol w="5918069"/>
              </a:tblGrid>
              <a:tr h="617089">
                <a:tc>
                  <a:txBody>
                    <a:bodyPr/>
                    <a:lstStyle/>
                    <a:p>
                      <a:pPr algn="just">
                        <a:spcAft>
                          <a:spcPts val="535"/>
                        </a:spcAft>
                      </a:pPr>
                      <a:r>
                        <a:rPr lang="ja-JP" sz="2000" b="1" kern="0" dirty="0">
                          <a:solidFill>
                            <a:srgbClr val="002060"/>
                          </a:solidFill>
                          <a:latin typeface="ＭＳ ゴシック" pitchFamily="49" charset="-128"/>
                          <a:ea typeface="ＭＳ ゴシック" pitchFamily="49" charset="-128"/>
                          <a:cs typeface="メイリオ"/>
                        </a:rPr>
                        <a:t>担当窓口</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535"/>
                        </a:spcAft>
                        <a:buClrTx/>
                        <a:buSzTx/>
                        <a:buFontTx/>
                        <a:buNone/>
                        <a:tabLst/>
                        <a:defRPr/>
                      </a:pPr>
                      <a:r>
                        <a:rPr lang="ja-JP" altLang="ja-JP" sz="1800" b="0" kern="0" dirty="0" smtClean="0">
                          <a:solidFill>
                            <a:schemeClr val="tx1"/>
                          </a:solidFill>
                          <a:latin typeface="ＭＳ ゴシック" pitchFamily="49" charset="-128"/>
                          <a:ea typeface="ＭＳ ゴシック" pitchFamily="49" charset="-128"/>
                          <a:cs typeface="メイリオ"/>
                        </a:rPr>
                        <a:t>市区役所</a:t>
                      </a:r>
                      <a:r>
                        <a:rPr lang="ja-JP" altLang="en-US" sz="1800" b="0" kern="0" dirty="0" smtClean="0">
                          <a:solidFill>
                            <a:schemeClr val="tx1"/>
                          </a:solidFill>
                          <a:latin typeface="ＭＳ ゴシック" pitchFamily="49" charset="-128"/>
                          <a:ea typeface="ＭＳ ゴシック" pitchFamily="49" charset="-128"/>
                          <a:cs typeface="メイリオ"/>
                        </a:rPr>
                        <a:t>・支所福祉部（福祉事務所）</a:t>
                      </a:r>
                      <a:endParaRPr lang="ja-JP" altLang="ja-JP" sz="1800" b="0" kern="100" dirty="0" smtClean="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91047">
                <a:tc>
                  <a:txBody>
                    <a:bodyPr/>
                    <a:lstStyle/>
                    <a:p>
                      <a:pPr algn="just">
                        <a:spcAft>
                          <a:spcPts val="535"/>
                        </a:spcAft>
                      </a:pPr>
                      <a:r>
                        <a:rPr lang="ja-JP" sz="2000" b="1" kern="0">
                          <a:solidFill>
                            <a:srgbClr val="002060"/>
                          </a:solidFill>
                          <a:latin typeface="ＭＳ ゴシック" pitchFamily="49" charset="-128"/>
                          <a:ea typeface="ＭＳ ゴシック" pitchFamily="49" charset="-128"/>
                          <a:cs typeface="メイリオ"/>
                        </a:rPr>
                        <a:t>必要書類</a:t>
                      </a:r>
                      <a:endParaRPr lang="ja-JP" sz="2000" b="1" kern="10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spcAft>
                          <a:spcPts val="535"/>
                        </a:spcAft>
                      </a:pPr>
                      <a:r>
                        <a:rPr lang="ja-JP" sz="1800" b="0" kern="0" dirty="0">
                          <a:solidFill>
                            <a:schemeClr val="tx1"/>
                          </a:solidFill>
                          <a:latin typeface="ＭＳ ゴシック" pitchFamily="49" charset="-128"/>
                          <a:ea typeface="ＭＳ ゴシック" pitchFamily="49" charset="-128"/>
                          <a:cs typeface="メイリオ"/>
                        </a:rPr>
                        <a:t>申請書</a:t>
                      </a:r>
                      <a:endParaRPr lang="ja-JP" sz="1800" b="0" kern="100" dirty="0">
                        <a:solidFill>
                          <a:schemeClr val="tx1"/>
                        </a:solidFill>
                        <a:latin typeface="ＭＳ ゴシック" pitchFamily="49" charset="-128"/>
                        <a:ea typeface="ＭＳ ゴシック" pitchFamily="49" charset="-128"/>
                        <a:cs typeface="Times New Roman"/>
                      </a:endParaRPr>
                    </a:p>
                    <a:p>
                      <a:pPr algn="just">
                        <a:spcAft>
                          <a:spcPts val="535"/>
                        </a:spcAft>
                      </a:pPr>
                      <a:r>
                        <a:rPr lang="ja-JP" sz="1800" b="0" kern="0" dirty="0">
                          <a:solidFill>
                            <a:schemeClr val="tx1"/>
                          </a:solidFill>
                          <a:latin typeface="ＭＳ ゴシック" pitchFamily="49" charset="-128"/>
                          <a:ea typeface="ＭＳ ゴシック" pitchFamily="49" charset="-128"/>
                          <a:cs typeface="メイリオ"/>
                        </a:rPr>
                        <a:t>医師の診断書</a:t>
                      </a:r>
                      <a:endParaRPr lang="ja-JP" sz="1800" b="0" kern="100" dirty="0">
                        <a:solidFill>
                          <a:schemeClr val="tx1"/>
                        </a:solidFill>
                        <a:latin typeface="ＭＳ ゴシック" pitchFamily="49" charset="-128"/>
                        <a:ea typeface="ＭＳ ゴシック" pitchFamily="49" charset="-128"/>
                        <a:cs typeface="Times New Roman"/>
                      </a:endParaRPr>
                    </a:p>
                    <a:p>
                      <a:pPr algn="just">
                        <a:spcAft>
                          <a:spcPts val="535"/>
                        </a:spcAft>
                      </a:pPr>
                      <a:r>
                        <a:rPr lang="ja-JP" sz="1800" b="0" kern="0" dirty="0">
                          <a:solidFill>
                            <a:schemeClr val="tx1"/>
                          </a:solidFill>
                          <a:latin typeface="ＭＳ ゴシック" pitchFamily="49" charset="-128"/>
                          <a:ea typeface="ＭＳ ゴシック" pitchFamily="49" charset="-128"/>
                          <a:cs typeface="メイリオ"/>
                        </a:rPr>
                        <a:t>写真</a:t>
                      </a:r>
                      <a:endParaRPr lang="ja-JP" sz="1800" b="0" kern="100" dirty="0">
                        <a:solidFill>
                          <a:schemeClr val="tx1"/>
                        </a:solidFill>
                        <a:latin typeface="ＭＳ ゴシック" pitchFamily="49" charset="-128"/>
                        <a:ea typeface="ＭＳ ゴシック" pitchFamily="49" charset="-128"/>
                        <a:cs typeface="Times New Roman"/>
                      </a:endParaRPr>
                    </a:p>
                    <a:p>
                      <a:pPr algn="just">
                        <a:spcAft>
                          <a:spcPts val="535"/>
                        </a:spcAft>
                      </a:pPr>
                      <a:r>
                        <a:rPr lang="ja-JP" sz="1800" b="0" kern="0" dirty="0">
                          <a:solidFill>
                            <a:schemeClr val="tx1"/>
                          </a:solidFill>
                          <a:latin typeface="ＭＳ ゴシック" pitchFamily="49" charset="-128"/>
                          <a:ea typeface="ＭＳ ゴシック" pitchFamily="49" charset="-128"/>
                          <a:cs typeface="メイリオ"/>
                        </a:rPr>
                        <a:t>印鑑</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700175">
                <a:tc>
                  <a:txBody>
                    <a:bodyPr/>
                    <a:lstStyle/>
                    <a:p>
                      <a:pPr algn="just">
                        <a:spcAft>
                          <a:spcPts val="535"/>
                        </a:spcAft>
                      </a:pPr>
                      <a:r>
                        <a:rPr lang="ja-JP" sz="2000" b="1" kern="0" dirty="0">
                          <a:solidFill>
                            <a:srgbClr val="002060"/>
                          </a:solidFill>
                          <a:latin typeface="ＭＳ ゴシック" pitchFamily="49" charset="-128"/>
                          <a:ea typeface="ＭＳ ゴシック" pitchFamily="49" charset="-128"/>
                          <a:cs typeface="メイリオ"/>
                        </a:rPr>
                        <a:t>その他</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spcAft>
                          <a:spcPts val="535"/>
                        </a:spcAft>
                      </a:pPr>
                      <a:r>
                        <a:rPr lang="ja-JP" sz="1800" b="0" kern="0" dirty="0">
                          <a:solidFill>
                            <a:schemeClr val="tx1"/>
                          </a:solidFill>
                          <a:latin typeface="ＭＳ ゴシック" pitchFamily="49" charset="-128"/>
                          <a:ea typeface="ＭＳ ゴシック" pitchFamily="49" charset="-128"/>
                          <a:cs typeface="メイリオ"/>
                        </a:rPr>
                        <a:t>医師の</a:t>
                      </a:r>
                      <a:r>
                        <a:rPr lang="ja-JP" sz="1800" b="0" kern="0" dirty="0" smtClean="0">
                          <a:solidFill>
                            <a:schemeClr val="tx1"/>
                          </a:solidFill>
                          <a:latin typeface="ＭＳ ゴシック" pitchFamily="49" charset="-128"/>
                          <a:ea typeface="ＭＳ ゴシック" pitchFamily="49" charset="-128"/>
                          <a:cs typeface="メイリオ"/>
                        </a:rPr>
                        <a:t>診断書料（</a:t>
                      </a:r>
                      <a:r>
                        <a:rPr lang="ja-JP" altLang="en-US" sz="1800" b="0" kern="0" dirty="0" smtClean="0">
                          <a:solidFill>
                            <a:schemeClr val="tx1"/>
                          </a:solidFill>
                          <a:latin typeface="ＭＳ ゴシック" pitchFamily="49" charset="-128"/>
                          <a:ea typeface="ＭＳ ゴシック" pitchFamily="49" charset="-128"/>
                          <a:cs typeface="メイリオ"/>
                        </a:rPr>
                        <a:t>当院では</a:t>
                      </a:r>
                      <a:r>
                        <a:rPr lang="en-US" altLang="ja-JP" sz="1800" b="0" u="none" kern="0" baseline="0" dirty="0" smtClean="0">
                          <a:solidFill>
                            <a:schemeClr val="tx1"/>
                          </a:solidFill>
                          <a:latin typeface="ＭＳ ゴシック" pitchFamily="49" charset="-128"/>
                          <a:ea typeface="ＭＳ ゴシック" pitchFamily="49" charset="-128"/>
                          <a:cs typeface="メイリオ"/>
                        </a:rPr>
                        <a:t>4,200</a:t>
                      </a:r>
                      <a:r>
                        <a:rPr lang="ja-JP" sz="1800" b="0" u="none" kern="0" baseline="0" dirty="0" smtClean="0">
                          <a:solidFill>
                            <a:schemeClr val="tx1"/>
                          </a:solidFill>
                          <a:latin typeface="ＭＳ ゴシック" pitchFamily="49" charset="-128"/>
                          <a:ea typeface="ＭＳ ゴシック" pitchFamily="49" charset="-128"/>
                          <a:cs typeface="メイリオ"/>
                        </a:rPr>
                        <a:t>円</a:t>
                      </a:r>
                      <a:r>
                        <a:rPr lang="ja-JP" sz="1800" b="0" kern="0" dirty="0">
                          <a:solidFill>
                            <a:schemeClr val="tx1"/>
                          </a:solidFill>
                          <a:latin typeface="ＭＳ ゴシック" pitchFamily="49" charset="-128"/>
                          <a:ea typeface="ＭＳ ゴシック" pitchFamily="49" charset="-128"/>
                          <a:cs typeface="メイリオ"/>
                        </a:rPr>
                        <a:t>）が</a:t>
                      </a:r>
                      <a:r>
                        <a:rPr lang="ja-JP" sz="1800" b="0" kern="0" dirty="0" smtClean="0">
                          <a:solidFill>
                            <a:schemeClr val="tx1"/>
                          </a:solidFill>
                          <a:latin typeface="ＭＳ ゴシック" pitchFamily="49" charset="-128"/>
                          <a:ea typeface="ＭＳ ゴシック" pitchFamily="49" charset="-128"/>
                          <a:cs typeface="メイリオ"/>
                        </a:rPr>
                        <a:t>必要</a:t>
                      </a:r>
                      <a:endParaRPr lang="ja-JP" sz="1800" b="0" kern="100" dirty="0">
                        <a:solidFill>
                          <a:schemeClr val="tx1"/>
                        </a:solidFill>
                        <a:latin typeface="ＭＳ ゴシック" pitchFamily="49" charset="-128"/>
                        <a:ea typeface="ＭＳ ゴシック" pitchFamily="49" charset="-128"/>
                        <a:cs typeface="Times New Roman"/>
                      </a:endParaRPr>
                    </a:p>
                    <a:p>
                      <a:pPr algn="just">
                        <a:spcAft>
                          <a:spcPts val="535"/>
                        </a:spcAft>
                      </a:pPr>
                      <a:r>
                        <a:rPr lang="ja-JP" sz="1800" b="0" kern="0" dirty="0">
                          <a:solidFill>
                            <a:schemeClr val="tx1"/>
                          </a:solidFill>
                          <a:latin typeface="ＭＳ ゴシック" pitchFamily="49" charset="-128"/>
                          <a:ea typeface="ＭＳ ゴシック" pitchFamily="49" charset="-128"/>
                          <a:cs typeface="メイリオ"/>
                        </a:rPr>
                        <a:t>市町村によっては診断書料の一部を助成する</a:t>
                      </a:r>
                      <a:r>
                        <a:rPr lang="ja-JP" sz="1800" b="0" kern="0" dirty="0" smtClean="0">
                          <a:solidFill>
                            <a:schemeClr val="tx1"/>
                          </a:solidFill>
                          <a:latin typeface="ＭＳ ゴシック" pitchFamily="49" charset="-128"/>
                          <a:ea typeface="ＭＳ ゴシック" pitchFamily="49" charset="-128"/>
                          <a:cs typeface="メイリオ"/>
                        </a:rPr>
                        <a:t>制度</a:t>
                      </a:r>
                      <a:r>
                        <a:rPr lang="ja-JP" altLang="en-US" sz="1800" b="0" kern="0" dirty="0" smtClean="0">
                          <a:solidFill>
                            <a:schemeClr val="tx1"/>
                          </a:solidFill>
                          <a:latin typeface="ＭＳ ゴシック" pitchFamily="49" charset="-128"/>
                          <a:ea typeface="ＭＳ ゴシック" pitchFamily="49" charset="-128"/>
                          <a:cs typeface="メイリオ"/>
                        </a:rPr>
                        <a:t>あり</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5" name="スライド番号プレースホルダ 4"/>
          <p:cNvSpPr>
            <a:spLocks noGrp="1"/>
          </p:cNvSpPr>
          <p:nvPr>
            <p:ph type="sldNum" sz="quarter" idx="12"/>
          </p:nvPr>
        </p:nvSpPr>
        <p:spPr/>
        <p:txBody>
          <a:bodyPr/>
          <a:lstStyle/>
          <a:p>
            <a:fld id="{7C579F6A-F8B1-4A32-8D9F-1EEC59A918CF}" type="slidenum">
              <a:rPr kumimoji="1" lang="ja-JP" altLang="en-US" smtClean="0"/>
              <a:pPr/>
              <a:t>10</a:t>
            </a:fld>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548680"/>
            <a:ext cx="7787208" cy="5925272"/>
          </a:xfrm>
        </p:spPr>
        <p:txBody>
          <a:bodyPr>
            <a:normAutofit/>
          </a:bodyPr>
          <a:lstStyle/>
          <a:p>
            <a:pPr algn="ctr">
              <a:buNone/>
            </a:pPr>
            <a:r>
              <a:rPr lang="ja-JP" altLang="ja-JP" sz="2800" b="1" dirty="0" smtClean="0">
                <a:solidFill>
                  <a:srgbClr val="0060A8"/>
                </a:solidFill>
                <a:latin typeface="HGS創英角ﾎﾟｯﾌﾟ体" pitchFamily="50" charset="-128"/>
                <a:ea typeface="HGS創英角ﾎﾟｯﾌﾟ体" pitchFamily="50" charset="-128"/>
              </a:rPr>
              <a:t>【手帳で利用できる制度】</a:t>
            </a:r>
            <a:endParaRPr lang="en-US" altLang="ja-JP" sz="2800" b="1" dirty="0" smtClean="0">
              <a:solidFill>
                <a:srgbClr val="0060A8"/>
              </a:solidFill>
              <a:latin typeface="HGS創英角ﾎﾟｯﾌﾟ体" pitchFamily="50" charset="-128"/>
              <a:ea typeface="HGS創英角ﾎﾟｯﾌﾟ体" pitchFamily="50" charset="-128"/>
            </a:endParaRPr>
          </a:p>
          <a:p>
            <a:pPr>
              <a:buNone/>
            </a:pPr>
            <a:endParaRPr lang="ja-JP" altLang="ja-JP" dirty="0" smtClean="0">
              <a:latin typeface="ＭＳ ゴシック" pitchFamily="49" charset="-128"/>
              <a:ea typeface="ＭＳ ゴシック" pitchFamily="49" charset="-128"/>
            </a:endParaRPr>
          </a:p>
          <a:p>
            <a:r>
              <a:rPr lang="ja-JP" altLang="ja-JP" dirty="0" smtClean="0">
                <a:latin typeface="ＭＳ ゴシック" pitchFamily="49" charset="-128"/>
                <a:ea typeface="ＭＳ ゴシック" pitchFamily="49" charset="-128"/>
              </a:rPr>
              <a:t>税の減免</a:t>
            </a:r>
            <a:r>
              <a:rPr lang="ja-JP" altLang="en-US" sz="1800" dirty="0" smtClean="0">
                <a:latin typeface="ＭＳ ゴシック" pitchFamily="49" charset="-128"/>
                <a:ea typeface="ＭＳ ゴシック" pitchFamily="49" charset="-128"/>
              </a:rPr>
              <a:t>・・・</a:t>
            </a:r>
            <a:r>
              <a:rPr lang="ja-JP" altLang="ja-JP" sz="2000" dirty="0" smtClean="0">
                <a:latin typeface="ＭＳ ゴシック" pitchFamily="49" charset="-128"/>
                <a:ea typeface="ＭＳ ゴシック" pitchFamily="49" charset="-128"/>
              </a:rPr>
              <a:t>所得税・住民税・自動車取得税・自動車税</a:t>
            </a:r>
          </a:p>
          <a:p>
            <a:r>
              <a:rPr lang="ja-JP" altLang="ja-JP" dirty="0" smtClean="0">
                <a:latin typeface="ＭＳ ゴシック" pitchFamily="49" charset="-128"/>
                <a:ea typeface="ＭＳ ゴシック" pitchFamily="49" charset="-128"/>
              </a:rPr>
              <a:t>運賃割引制度</a:t>
            </a:r>
            <a:r>
              <a:rPr lang="ja-JP" altLang="en-US" sz="1800" dirty="0" smtClean="0">
                <a:latin typeface="ＭＳ ゴシック" pitchFamily="49" charset="-128"/>
                <a:ea typeface="ＭＳ ゴシック" pitchFamily="49" charset="-128"/>
              </a:rPr>
              <a:t>・・・</a:t>
            </a:r>
            <a:r>
              <a:rPr lang="ja-JP" altLang="ja-JP" sz="2000" dirty="0" smtClean="0">
                <a:latin typeface="ＭＳ ゴシック" pitchFamily="49" charset="-128"/>
                <a:ea typeface="ＭＳ ゴシック" pitchFamily="49" charset="-128"/>
              </a:rPr>
              <a:t>鉄道・航空・バス・タクシー等</a:t>
            </a:r>
          </a:p>
          <a:p>
            <a:r>
              <a:rPr lang="ja-JP" altLang="ja-JP" dirty="0" smtClean="0">
                <a:latin typeface="ＭＳ ゴシック" pitchFamily="49" charset="-128"/>
                <a:ea typeface="ＭＳ ゴシック" pitchFamily="49" charset="-128"/>
              </a:rPr>
              <a:t>公共施設料金割引</a:t>
            </a:r>
          </a:p>
          <a:p>
            <a:r>
              <a:rPr lang="ja-JP" altLang="ja-JP" dirty="0" smtClean="0">
                <a:latin typeface="ＭＳ ゴシック" pitchFamily="49" charset="-128"/>
                <a:ea typeface="ＭＳ ゴシック" pitchFamily="49" charset="-128"/>
              </a:rPr>
              <a:t>有料道路割引</a:t>
            </a:r>
          </a:p>
          <a:p>
            <a:r>
              <a:rPr lang="ja-JP" altLang="ja-JP" dirty="0" smtClean="0">
                <a:latin typeface="ＭＳ ゴシック" pitchFamily="49" charset="-128"/>
                <a:ea typeface="ＭＳ ゴシック" pitchFamily="49" charset="-128"/>
              </a:rPr>
              <a:t>駐車禁止除外者指定</a:t>
            </a:r>
            <a:r>
              <a:rPr lang="ja-JP" altLang="en-US" dirty="0" smtClean="0">
                <a:latin typeface="ＭＳ ゴシック" pitchFamily="49" charset="-128"/>
                <a:ea typeface="ＭＳ ゴシック" pitchFamily="49" charset="-128"/>
              </a:rPr>
              <a:t>車標章</a:t>
            </a:r>
            <a:endParaRPr lang="ja-JP" altLang="ja-JP" dirty="0" smtClean="0">
              <a:latin typeface="ＭＳ ゴシック" pitchFamily="49" charset="-128"/>
              <a:ea typeface="ＭＳ ゴシック" pitchFamily="49" charset="-128"/>
            </a:endParaRPr>
          </a:p>
          <a:p>
            <a:r>
              <a:rPr lang="en-US" altLang="ja-JP" dirty="0" smtClean="0">
                <a:latin typeface="ＭＳ ゴシック" pitchFamily="49" charset="-128"/>
                <a:ea typeface="ＭＳ ゴシック" pitchFamily="49" charset="-128"/>
              </a:rPr>
              <a:t>NHK</a:t>
            </a:r>
            <a:r>
              <a:rPr lang="ja-JP" altLang="ja-JP" dirty="0" smtClean="0">
                <a:latin typeface="ＭＳ ゴシック" pitchFamily="49" charset="-128"/>
                <a:ea typeface="ＭＳ ゴシック" pitchFamily="49" charset="-128"/>
              </a:rPr>
              <a:t>受信料割引</a:t>
            </a:r>
          </a:p>
          <a:p>
            <a:r>
              <a:rPr lang="ja-JP" altLang="ja-JP" dirty="0" smtClean="0">
                <a:latin typeface="ＭＳ ゴシック" pitchFamily="49" charset="-128"/>
                <a:ea typeface="ＭＳ ゴシック" pitchFamily="49" charset="-128"/>
              </a:rPr>
              <a:t>携帯電話割引</a:t>
            </a:r>
            <a:r>
              <a:rPr lang="ja-JP" altLang="en-US" dirty="0" smtClean="0">
                <a:latin typeface="ＭＳ ゴシック" pitchFamily="49" charset="-128"/>
                <a:ea typeface="ＭＳ ゴシック" pitchFamily="49" charset="-128"/>
              </a:rPr>
              <a:t>など</a:t>
            </a:r>
            <a:endParaRPr lang="ja-JP" altLang="ja-JP" dirty="0" smtClean="0">
              <a:latin typeface="ＭＳ ゴシック" pitchFamily="49" charset="-128"/>
              <a:ea typeface="ＭＳ ゴシック" pitchFamily="49" charset="-128"/>
            </a:endParaRPr>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fld id="{7C579F6A-F8B1-4A32-8D9F-1EEC59A918CF}" type="slidenum">
              <a:rPr kumimoji="1" lang="ja-JP" altLang="en-US" smtClean="0"/>
              <a:pPr/>
              <a:t>11</a:t>
            </a:fld>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404664"/>
            <a:ext cx="7467600" cy="922114"/>
          </a:xfrm>
        </p:spPr>
        <p:txBody>
          <a:bodyPr>
            <a:normAutofit fontScale="90000"/>
          </a:bodyPr>
          <a:lstStyle/>
          <a:p>
            <a:pPr>
              <a:spcAft>
                <a:spcPts val="0"/>
              </a:spcAft>
            </a:pPr>
            <a:r>
              <a:rPr lang="ja-JP" altLang="ja-JP" sz="3600" kern="100" dirty="0" smtClean="0">
                <a:solidFill>
                  <a:srgbClr val="0060A8"/>
                </a:solidFill>
                <a:latin typeface="HGP創英角ﾎﾟｯﾌﾟ体" pitchFamily="50" charset="-128"/>
                <a:ea typeface="HGP創英角ﾎﾟｯﾌﾟ体" pitchFamily="50" charset="-128"/>
                <a:cs typeface="メイリオ"/>
              </a:rPr>
              <a:t>日常生活用具</a:t>
            </a:r>
            <a:r>
              <a:rPr lang="ja-JP" altLang="ja-JP" sz="1800" kern="100" dirty="0" smtClean="0">
                <a:solidFill>
                  <a:schemeClr val="accent1">
                    <a:lumMod val="75000"/>
                  </a:schemeClr>
                </a:solidFill>
                <a:latin typeface="Century"/>
                <a:ea typeface="ＭＳ 明朝"/>
                <a:cs typeface="Times New Roman"/>
              </a:rPr>
              <a:t/>
            </a:r>
            <a:br>
              <a:rPr lang="ja-JP" altLang="ja-JP" sz="1800" kern="100" dirty="0" smtClean="0">
                <a:solidFill>
                  <a:schemeClr val="accent1">
                    <a:lumMod val="75000"/>
                  </a:schemeClr>
                </a:solidFill>
                <a:latin typeface="Century"/>
                <a:ea typeface="ＭＳ 明朝"/>
                <a:cs typeface="Times New Roman"/>
              </a:rPr>
            </a:br>
            <a:endParaRPr kumimoji="1" lang="ja-JP" altLang="en-US" dirty="0">
              <a:solidFill>
                <a:schemeClr val="accent1">
                  <a:lumMod val="75000"/>
                </a:schemeClr>
              </a:solidFill>
            </a:endParaRPr>
          </a:p>
        </p:txBody>
      </p:sp>
      <p:sp>
        <p:nvSpPr>
          <p:cNvPr id="3" name="コンテンツ プレースホルダ 2"/>
          <p:cNvSpPr>
            <a:spLocks noGrp="1"/>
          </p:cNvSpPr>
          <p:nvPr>
            <p:ph idx="1"/>
          </p:nvPr>
        </p:nvSpPr>
        <p:spPr>
          <a:xfrm>
            <a:off x="467544" y="1124744"/>
            <a:ext cx="8280920" cy="5616624"/>
          </a:xfrm>
        </p:spPr>
        <p:txBody>
          <a:bodyPr>
            <a:normAutofit fontScale="70000" lnSpcReduction="20000"/>
          </a:bodyPr>
          <a:lstStyle/>
          <a:p>
            <a:pPr>
              <a:spcBef>
                <a:spcPts val="1200"/>
              </a:spcBef>
            </a:pPr>
            <a:r>
              <a:rPr lang="ja-JP" altLang="ja-JP" sz="2600" kern="100" dirty="0" smtClean="0">
                <a:latin typeface="ＭＳ ゴシック" pitchFamily="49" charset="-128"/>
                <a:ea typeface="ＭＳ ゴシック" pitchFamily="49" charset="-128"/>
                <a:cs typeface="メイリオ"/>
              </a:rPr>
              <a:t>日常生活をより円滑に営むことができるよう、必要に応じて日常生活用具を給付又は貸与する制度です。</a:t>
            </a:r>
            <a:endParaRPr lang="en-US" altLang="ja-JP" sz="2600" kern="100" dirty="0" smtClean="0">
              <a:latin typeface="ＭＳ ゴシック" pitchFamily="49" charset="-128"/>
              <a:ea typeface="ＭＳ ゴシック" pitchFamily="49" charset="-128"/>
              <a:cs typeface="メイリオ"/>
            </a:endParaRPr>
          </a:p>
          <a:p>
            <a:r>
              <a:rPr lang="ja-JP" altLang="en-US" sz="2600" kern="100" dirty="0" smtClean="0">
                <a:latin typeface="ＭＳ ゴシック" pitchFamily="49" charset="-128"/>
                <a:ea typeface="ＭＳ ゴシック" pitchFamily="49" charset="-128"/>
                <a:cs typeface="メイリオ"/>
              </a:rPr>
              <a:t>障害</a:t>
            </a:r>
            <a:r>
              <a:rPr lang="ja-JP" altLang="ja-JP" sz="2600" kern="100" dirty="0" smtClean="0">
                <a:latin typeface="ＭＳ ゴシック" pitchFamily="49" charset="-128"/>
                <a:ea typeface="ＭＳ ゴシック" pitchFamily="49" charset="-128"/>
                <a:cs typeface="メイリオ"/>
              </a:rPr>
              <a:t>の種別によって対象になる用具の種類は異なります。</a:t>
            </a:r>
            <a:endParaRPr lang="en-US" altLang="ja-JP" sz="2600" kern="100" dirty="0" smtClean="0">
              <a:latin typeface="ＭＳ ゴシック" pitchFamily="49" charset="-128"/>
              <a:ea typeface="ＭＳ ゴシック" pitchFamily="49" charset="-128"/>
              <a:cs typeface="メイリオ"/>
            </a:endParaRPr>
          </a:p>
          <a:p>
            <a:r>
              <a:rPr lang="ja-JP" altLang="en-US" sz="2600" kern="100" dirty="0" smtClean="0">
                <a:latin typeface="ＭＳ ゴシック" pitchFamily="49" charset="-128"/>
                <a:ea typeface="ＭＳ ゴシック" pitchFamily="49" charset="-128"/>
                <a:cs typeface="メイリオ"/>
              </a:rPr>
              <a:t>基準額を超える部分は自己負担となります。</a:t>
            </a:r>
            <a:endParaRPr lang="en-US" altLang="ja-JP" sz="2600" kern="100" dirty="0" smtClean="0">
              <a:latin typeface="ＭＳ ゴシック" pitchFamily="49" charset="-128"/>
              <a:ea typeface="ＭＳ ゴシック" pitchFamily="49" charset="-128"/>
              <a:cs typeface="メイリオ"/>
            </a:endParaRPr>
          </a:p>
          <a:p>
            <a:pPr algn="just">
              <a:spcAft>
                <a:spcPts val="0"/>
              </a:spcAft>
              <a:buNone/>
            </a:pPr>
            <a:r>
              <a:rPr lang="ja-JP" altLang="en-US" sz="2600" dirty="0" smtClean="0">
                <a:latin typeface="ＭＳ Ｐゴシック" pitchFamily="50" charset="-128"/>
                <a:ea typeface="ＭＳ Ｐゴシック" pitchFamily="50" charset="-128"/>
              </a:rPr>
              <a:t>　</a:t>
            </a:r>
            <a:r>
              <a:rPr lang="en-US" altLang="ja-JP" sz="2600" dirty="0" smtClean="0">
                <a:latin typeface="ＭＳ Ｐゴシック" pitchFamily="50" charset="-128"/>
                <a:ea typeface="ＭＳ Ｐゴシック" pitchFamily="50" charset="-128"/>
              </a:rPr>
              <a:t>※</a:t>
            </a:r>
            <a:r>
              <a:rPr lang="ja-JP" altLang="en-US" sz="2600" dirty="0" smtClean="0">
                <a:latin typeface="ＭＳ Ｐゴシック" pitchFamily="50" charset="-128"/>
                <a:ea typeface="ＭＳ Ｐゴシック" pitchFamily="50" charset="-128"/>
              </a:rPr>
              <a:t>市区町村によって品目・基準額が違います。</a:t>
            </a:r>
            <a:endParaRPr lang="en-US" altLang="ja-JP" sz="2600" dirty="0" smtClean="0">
              <a:latin typeface="ＭＳ Ｐゴシック" pitchFamily="50" charset="-128"/>
              <a:ea typeface="ＭＳ Ｐゴシック" pitchFamily="50" charset="-128"/>
            </a:endParaRPr>
          </a:p>
          <a:p>
            <a:pPr algn="just">
              <a:spcAft>
                <a:spcPts val="0"/>
              </a:spcAft>
              <a:buNone/>
            </a:pPr>
            <a:r>
              <a:rPr lang="ja-JP" altLang="en-US" sz="2600" dirty="0" smtClean="0">
                <a:latin typeface="ＭＳ Ｐゴシック" pitchFamily="50" charset="-128"/>
                <a:ea typeface="ＭＳ Ｐゴシック" pitchFamily="50" charset="-128"/>
              </a:rPr>
              <a:t>　　　　　　　　　　　　　　　　　　　　　　　　　　　　　　　　　　　　　</a:t>
            </a:r>
            <a:r>
              <a:rPr lang="en-US" altLang="ja-JP" sz="2600" dirty="0" smtClean="0">
                <a:latin typeface="ＭＳ Ｐゴシック" pitchFamily="50" charset="-128"/>
                <a:ea typeface="ＭＳ Ｐゴシック" pitchFamily="50" charset="-128"/>
              </a:rPr>
              <a:t>(</a:t>
            </a:r>
            <a:r>
              <a:rPr lang="ja-JP" altLang="en-US" sz="2600" dirty="0" smtClean="0">
                <a:latin typeface="ＭＳ Ｐゴシック" pitchFamily="50" charset="-128"/>
                <a:ea typeface="ＭＳ Ｐゴシック" pitchFamily="50" charset="-128"/>
              </a:rPr>
              <a:t>京都市の場合）</a:t>
            </a:r>
            <a:endParaRPr lang="ja-JP" altLang="ja-JP" sz="2600" kern="100" dirty="0" smtClean="0">
              <a:latin typeface="ＭＳ ゴシック" pitchFamily="49" charset="-128"/>
              <a:ea typeface="ＭＳ ゴシック" pitchFamily="49" charset="-128"/>
              <a:cs typeface="Times New Roman"/>
            </a:endParaRPr>
          </a:p>
          <a:p>
            <a:pPr>
              <a:buNone/>
            </a:pPr>
            <a:endParaRPr lang="en-US" altLang="ja-JP" sz="2000" kern="100" dirty="0" smtClean="0">
              <a:latin typeface="ＭＳ ゴシック" pitchFamily="49" charset="-128"/>
              <a:ea typeface="ＭＳ ゴシック" pitchFamily="49" charset="-128"/>
              <a:cs typeface="メイリオ"/>
            </a:endParaRPr>
          </a:p>
          <a:p>
            <a:pPr>
              <a:buNone/>
            </a:pPr>
            <a:endParaRPr lang="ja-JP" altLang="ja-JP" sz="2000" kern="100" dirty="0" smtClean="0">
              <a:latin typeface="ＭＳ ゴシック" pitchFamily="49" charset="-128"/>
              <a:ea typeface="ＭＳ ゴシック" pitchFamily="49" charset="-128"/>
              <a:cs typeface="Times New Roman"/>
            </a:endParaRPr>
          </a:p>
          <a:p>
            <a:pPr>
              <a:buNone/>
            </a:pPr>
            <a:endParaRPr kumimoji="1" lang="en-US" altLang="ja-JP" dirty="0" smtClean="0"/>
          </a:p>
          <a:p>
            <a:pPr>
              <a:buNone/>
            </a:pPr>
            <a:endParaRPr lang="en-US" altLang="ja-JP" dirty="0" smtClean="0"/>
          </a:p>
          <a:p>
            <a:pPr>
              <a:buNone/>
            </a:pPr>
            <a:endParaRPr kumimoji="1" lang="en-US" altLang="ja-JP" dirty="0" smtClean="0"/>
          </a:p>
          <a:p>
            <a:pPr>
              <a:buNone/>
            </a:pPr>
            <a:endParaRPr lang="en-US" altLang="ja-JP" dirty="0" smtClean="0"/>
          </a:p>
          <a:p>
            <a:pPr>
              <a:buNone/>
            </a:pPr>
            <a:endParaRPr kumimoji="1" lang="en-US" altLang="ja-JP" dirty="0" smtClean="0"/>
          </a:p>
          <a:p>
            <a:endParaRPr lang="en-US" altLang="ja-JP" sz="1800" kern="100" dirty="0" smtClean="0">
              <a:latin typeface="Century"/>
              <a:ea typeface="HG丸ｺﾞｼｯｸM-PRO"/>
              <a:cs typeface="メイリオ"/>
            </a:endParaRPr>
          </a:p>
          <a:p>
            <a:endParaRPr lang="en-US" altLang="ja-JP" sz="1600" kern="100" dirty="0" smtClean="0">
              <a:latin typeface="ＭＳ ゴシック" pitchFamily="49" charset="-128"/>
              <a:ea typeface="ＭＳ ゴシック" pitchFamily="49" charset="-128"/>
              <a:cs typeface="メイリオ"/>
            </a:endParaRPr>
          </a:p>
          <a:p>
            <a:endParaRPr lang="en-US" altLang="ja-JP" sz="1600" kern="100" dirty="0" smtClean="0">
              <a:latin typeface="ＭＳ ゴシック" pitchFamily="49" charset="-128"/>
              <a:ea typeface="ＭＳ ゴシック" pitchFamily="49" charset="-128"/>
              <a:cs typeface="メイリオ"/>
            </a:endParaRPr>
          </a:p>
          <a:p>
            <a:endParaRPr lang="en-US" altLang="ja-JP" sz="1600" kern="100" dirty="0" smtClean="0">
              <a:latin typeface="ＭＳ ゴシック" pitchFamily="49" charset="-128"/>
              <a:ea typeface="ＭＳ ゴシック" pitchFamily="49" charset="-128"/>
              <a:cs typeface="メイリオ"/>
            </a:endParaRPr>
          </a:p>
          <a:p>
            <a:pPr>
              <a:buNone/>
            </a:pPr>
            <a:r>
              <a:rPr lang="ja-JP" altLang="en-US" sz="1600" kern="100" dirty="0" smtClean="0">
                <a:latin typeface="ＭＳ ゴシック" pitchFamily="49" charset="-128"/>
                <a:ea typeface="ＭＳ ゴシック" pitchFamily="49" charset="-128"/>
                <a:cs typeface="メイリオ"/>
              </a:rPr>
              <a:t>　 </a:t>
            </a:r>
            <a:endParaRPr lang="en-US" altLang="ja-JP" sz="1600" kern="100" dirty="0" smtClean="0">
              <a:latin typeface="ＭＳ ゴシック" pitchFamily="49" charset="-128"/>
              <a:ea typeface="ＭＳ ゴシック" pitchFamily="49" charset="-128"/>
              <a:cs typeface="メイリオ"/>
            </a:endParaRPr>
          </a:p>
          <a:p>
            <a:pPr>
              <a:buNone/>
            </a:pPr>
            <a:r>
              <a:rPr lang="ja-JP" altLang="en-US" sz="1600" kern="100" dirty="0" smtClean="0">
                <a:latin typeface="ＭＳ ゴシック" pitchFamily="49" charset="-128"/>
                <a:ea typeface="ＭＳ ゴシック" pitchFamily="49" charset="-128"/>
                <a:cs typeface="メイリオ"/>
              </a:rPr>
              <a:t>　</a:t>
            </a:r>
            <a:endParaRPr lang="en-US" altLang="ja-JP" sz="1600" kern="100" dirty="0" smtClean="0">
              <a:latin typeface="ＭＳ ゴシック" pitchFamily="49" charset="-128"/>
              <a:ea typeface="ＭＳ ゴシック" pitchFamily="49" charset="-128"/>
              <a:cs typeface="メイリオ"/>
            </a:endParaRPr>
          </a:p>
          <a:p>
            <a:pPr>
              <a:buNone/>
            </a:pPr>
            <a:r>
              <a:rPr lang="en-US" altLang="ja-JP" sz="1600" kern="100" dirty="0" smtClean="0">
                <a:latin typeface="ＭＳ ゴシック" pitchFamily="49" charset="-128"/>
                <a:ea typeface="ＭＳ ゴシック" pitchFamily="49" charset="-128"/>
                <a:cs typeface="メイリオ"/>
              </a:rPr>
              <a:t>   </a:t>
            </a:r>
          </a:p>
          <a:p>
            <a:pPr>
              <a:buNone/>
            </a:pPr>
            <a:r>
              <a:rPr lang="ja-JP" altLang="en-US" sz="1600" kern="100" dirty="0">
                <a:latin typeface="ＭＳ ゴシック" pitchFamily="49" charset="-128"/>
                <a:ea typeface="ＭＳ ゴシック" pitchFamily="49" charset="-128"/>
                <a:cs typeface="メイリオ"/>
              </a:rPr>
              <a:t>　</a:t>
            </a:r>
            <a:r>
              <a:rPr lang="ja-JP" altLang="en-US" sz="1600" kern="100" dirty="0" smtClean="0">
                <a:latin typeface="ＭＳ ゴシック" pitchFamily="49" charset="-128"/>
                <a:ea typeface="ＭＳ ゴシック" pitchFamily="49" charset="-128"/>
                <a:cs typeface="メイリオ"/>
              </a:rPr>
              <a:t>　　</a:t>
            </a:r>
            <a:endParaRPr lang="en-US" altLang="ja-JP" sz="1600" kern="100" dirty="0" smtClean="0">
              <a:latin typeface="ＭＳ ゴシック" pitchFamily="49" charset="-128"/>
              <a:ea typeface="ＭＳ ゴシック" pitchFamily="49" charset="-128"/>
              <a:cs typeface="メイリオ"/>
            </a:endParaRPr>
          </a:p>
          <a:p>
            <a:pPr>
              <a:buNone/>
            </a:pPr>
            <a:endParaRPr lang="en-US" altLang="ja-JP" sz="1600" kern="100" dirty="0" smtClean="0">
              <a:latin typeface="ＭＳ ゴシック" pitchFamily="49" charset="-128"/>
              <a:ea typeface="ＭＳ ゴシック" pitchFamily="49" charset="-128"/>
              <a:cs typeface="メイリオ"/>
            </a:endParaRPr>
          </a:p>
          <a:p>
            <a:pPr>
              <a:buNone/>
            </a:pPr>
            <a:r>
              <a:rPr lang="ja-JP" altLang="en-US" sz="2300" kern="100" dirty="0" smtClean="0">
                <a:latin typeface="ＭＳ ゴシック" pitchFamily="49" charset="-128"/>
                <a:ea typeface="ＭＳ ゴシック" pitchFamily="49" charset="-128"/>
                <a:cs typeface="メイリオ"/>
              </a:rPr>
              <a:t> 　</a:t>
            </a:r>
            <a:r>
              <a:rPr lang="ja-JP" altLang="ja-JP" sz="2300" kern="100" dirty="0" smtClean="0">
                <a:latin typeface="ＭＳ ゴシック" pitchFamily="49" charset="-128"/>
                <a:ea typeface="ＭＳ ゴシック" pitchFamily="49" charset="-128"/>
                <a:cs typeface="メイリオ"/>
              </a:rPr>
              <a:t>特殊寝台</a:t>
            </a:r>
            <a:r>
              <a:rPr lang="ja-JP" altLang="en-US" sz="2300" kern="100" dirty="0" smtClean="0">
                <a:latin typeface="ＭＳ ゴシック" pitchFamily="49" charset="-128"/>
                <a:ea typeface="ＭＳ ゴシック" pitchFamily="49" charset="-128"/>
                <a:cs typeface="メイリオ"/>
              </a:rPr>
              <a:t>・</a:t>
            </a:r>
            <a:r>
              <a:rPr lang="ja-JP" altLang="ja-JP" sz="2300" kern="100" dirty="0" smtClean="0">
                <a:latin typeface="ＭＳ ゴシック" pitchFamily="49" charset="-128"/>
                <a:ea typeface="ＭＳ ゴシック" pitchFamily="49" charset="-128"/>
                <a:cs typeface="メイリオ"/>
              </a:rPr>
              <a:t>特殊マット</a:t>
            </a:r>
            <a:r>
              <a:rPr lang="ja-JP" altLang="en-US" sz="2300" kern="100" dirty="0" smtClean="0">
                <a:latin typeface="ＭＳ ゴシック" pitchFamily="49" charset="-128"/>
                <a:ea typeface="ＭＳ ゴシック" pitchFamily="49" charset="-128"/>
                <a:cs typeface="メイリオ"/>
              </a:rPr>
              <a:t>・</a:t>
            </a:r>
            <a:r>
              <a:rPr lang="ja-JP" altLang="ja-JP" sz="2300" kern="100" dirty="0" smtClean="0">
                <a:latin typeface="ＭＳ ゴシック" pitchFamily="49" charset="-128"/>
                <a:ea typeface="ＭＳ ゴシック" pitchFamily="49" charset="-128"/>
                <a:cs typeface="メイリオ"/>
              </a:rPr>
              <a:t>吸入器</a:t>
            </a:r>
            <a:r>
              <a:rPr lang="ja-JP" altLang="en-US" sz="2300" kern="100" dirty="0" smtClean="0">
                <a:latin typeface="ＭＳ ゴシック" pitchFamily="49" charset="-128"/>
                <a:ea typeface="ＭＳ ゴシック" pitchFamily="49" charset="-128"/>
                <a:cs typeface="メイリオ"/>
              </a:rPr>
              <a:t>・</a:t>
            </a:r>
            <a:r>
              <a:rPr lang="ja-JP" altLang="ja-JP" sz="2300" kern="100" dirty="0" smtClean="0">
                <a:latin typeface="ＭＳ ゴシック" pitchFamily="49" charset="-128"/>
                <a:ea typeface="ＭＳ ゴシック" pitchFamily="49" charset="-128"/>
                <a:cs typeface="メイリオ"/>
              </a:rPr>
              <a:t>吸引器</a:t>
            </a:r>
            <a:r>
              <a:rPr lang="ja-JP" altLang="en-US" sz="2300" kern="100" dirty="0" smtClean="0">
                <a:latin typeface="ＭＳ ゴシック" pitchFamily="49" charset="-128"/>
                <a:ea typeface="ＭＳ ゴシック" pitchFamily="49" charset="-128"/>
                <a:cs typeface="メイリオ"/>
              </a:rPr>
              <a:t>・</a:t>
            </a:r>
            <a:r>
              <a:rPr lang="ja-JP" altLang="ja-JP" sz="2300" kern="100" dirty="0" smtClean="0">
                <a:latin typeface="ＭＳ ゴシック" pitchFamily="49" charset="-128"/>
                <a:ea typeface="ＭＳ ゴシック" pitchFamily="49" charset="-128"/>
                <a:cs typeface="メイリオ"/>
              </a:rPr>
              <a:t>入浴チェアー</a:t>
            </a:r>
            <a:r>
              <a:rPr lang="ja-JP" altLang="en-US" sz="2300" kern="100" dirty="0" smtClean="0">
                <a:latin typeface="ＭＳ ゴシック" pitchFamily="49" charset="-128"/>
                <a:ea typeface="ＭＳ ゴシック" pitchFamily="49" charset="-128"/>
                <a:cs typeface="メイリオ"/>
              </a:rPr>
              <a:t>・ </a:t>
            </a:r>
            <a:r>
              <a:rPr lang="ja-JP" altLang="ja-JP" sz="2300" kern="100" dirty="0" smtClean="0">
                <a:latin typeface="ＭＳ ゴシック" pitchFamily="49" charset="-128"/>
                <a:ea typeface="ＭＳ ゴシック" pitchFamily="49" charset="-128"/>
                <a:cs typeface="メイリオ"/>
              </a:rPr>
              <a:t>ストーマー用装具</a:t>
            </a:r>
            <a:r>
              <a:rPr lang="ja-JP" altLang="en-US" sz="2300" kern="100" dirty="0" smtClean="0">
                <a:latin typeface="ＭＳ ゴシック" pitchFamily="49" charset="-128"/>
                <a:ea typeface="ＭＳ ゴシック" pitchFamily="49" charset="-128"/>
                <a:cs typeface="メイリオ"/>
              </a:rPr>
              <a:t>など</a:t>
            </a:r>
            <a:endParaRPr lang="ja-JP" altLang="ja-JP" sz="2300" kern="100" dirty="0" smtClean="0">
              <a:latin typeface="ＭＳ ゴシック" pitchFamily="49" charset="-128"/>
              <a:ea typeface="ＭＳ ゴシック" pitchFamily="49" charset="-128"/>
              <a:cs typeface="Times New Roman"/>
            </a:endParaRPr>
          </a:p>
          <a:p>
            <a:pPr>
              <a:buNone/>
            </a:pPr>
            <a:endParaRPr kumimoji="1" lang="ja-JP" altLang="en-US" dirty="0"/>
          </a:p>
        </p:txBody>
      </p:sp>
      <p:graphicFrame>
        <p:nvGraphicFramePr>
          <p:cNvPr id="4" name="表 3"/>
          <p:cNvGraphicFramePr>
            <a:graphicFrameLocks noGrp="1"/>
          </p:cNvGraphicFramePr>
          <p:nvPr/>
        </p:nvGraphicFramePr>
        <p:xfrm>
          <a:off x="539552" y="2852936"/>
          <a:ext cx="7992888" cy="3271232"/>
        </p:xfrm>
        <a:graphic>
          <a:graphicData uri="http://schemas.openxmlformats.org/drawingml/2006/table">
            <a:tbl>
              <a:tblPr firstRow="1" bandRow="1">
                <a:tableStyleId>{5C22544A-7EE6-4342-B048-85BDC9FD1C3A}</a:tableStyleId>
              </a:tblPr>
              <a:tblGrid>
                <a:gridCol w="2062017"/>
                <a:gridCol w="5930871"/>
              </a:tblGrid>
              <a:tr h="504056">
                <a:tc>
                  <a:txBody>
                    <a:bodyPr/>
                    <a:lstStyle/>
                    <a:p>
                      <a:pPr algn="l">
                        <a:spcAft>
                          <a:spcPts val="0"/>
                        </a:spcAft>
                      </a:pPr>
                      <a:r>
                        <a:rPr lang="ja-JP" sz="2000" b="1" kern="100" dirty="0">
                          <a:solidFill>
                            <a:srgbClr val="002060"/>
                          </a:solidFill>
                          <a:latin typeface="ＭＳ ゴシック" pitchFamily="49" charset="-128"/>
                          <a:ea typeface="ＭＳ ゴシック" pitchFamily="49" charset="-128"/>
                          <a:cs typeface="メイリオ"/>
                        </a:rPr>
                        <a:t>担当窓口</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ＭＳ Ｐゴシック" pitchFamily="50" charset="-128"/>
                          <a:ea typeface="ＭＳ Ｐゴシック" pitchFamily="50" charset="-128"/>
                          <a:cs typeface="+mn-cs"/>
                        </a:rPr>
                        <a:t>市区役所　福祉部福祉介護課</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88662">
                <a:tc>
                  <a:txBody>
                    <a:bodyPr/>
                    <a:lstStyle/>
                    <a:p>
                      <a:pPr algn="l">
                        <a:spcAft>
                          <a:spcPts val="0"/>
                        </a:spcAft>
                      </a:pPr>
                      <a:r>
                        <a:rPr lang="ja-JP" sz="2000" b="1" kern="100" dirty="0">
                          <a:solidFill>
                            <a:srgbClr val="002060"/>
                          </a:solidFill>
                          <a:latin typeface="ＭＳ ゴシック" pitchFamily="49" charset="-128"/>
                          <a:ea typeface="ＭＳ ゴシック" pitchFamily="49" charset="-128"/>
                          <a:cs typeface="メイリオ"/>
                        </a:rPr>
                        <a:t>自己</a:t>
                      </a:r>
                      <a:r>
                        <a:rPr lang="ja-JP" sz="2000" b="1" kern="100" dirty="0" smtClean="0">
                          <a:solidFill>
                            <a:srgbClr val="002060"/>
                          </a:solidFill>
                          <a:latin typeface="ＭＳ ゴシック" pitchFamily="49" charset="-128"/>
                          <a:ea typeface="ＭＳ ゴシック" pitchFamily="49" charset="-128"/>
                          <a:cs typeface="メイリオ"/>
                        </a:rPr>
                        <a:t>負担額</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lvl="1" algn="l">
                        <a:spcAft>
                          <a:spcPts val="0"/>
                        </a:spcAft>
                      </a:pPr>
                      <a:endParaRPr lang="en-US" altLang="ja-JP" sz="1800" b="0" kern="100" dirty="0" smtClean="0">
                        <a:latin typeface="ＭＳ ゴシック" pitchFamily="49" charset="-128"/>
                        <a:ea typeface="ＭＳ ゴシック" pitchFamily="49" charset="-128"/>
                        <a:cs typeface="メイリオ"/>
                      </a:endParaRPr>
                    </a:p>
                    <a:p>
                      <a:pPr lvl="1" algn="l">
                        <a:spcAft>
                          <a:spcPts val="0"/>
                        </a:spcAft>
                      </a:pPr>
                      <a:r>
                        <a:rPr lang="ja-JP" altLang="ja-JP" sz="1800" b="0" kern="100" dirty="0" smtClean="0">
                          <a:latin typeface="ＭＳ ゴシック" pitchFamily="49" charset="-128"/>
                          <a:ea typeface="ＭＳ ゴシック" pitchFamily="49" charset="-128"/>
                          <a:cs typeface="メイリオ"/>
                        </a:rPr>
                        <a:t>原則として</a:t>
                      </a:r>
                      <a:r>
                        <a:rPr lang="en-US" altLang="ja-JP" sz="1800" b="0" kern="100" dirty="0" smtClean="0">
                          <a:latin typeface="ＭＳ ゴシック" pitchFamily="49" charset="-128"/>
                          <a:ea typeface="ＭＳ ゴシック" pitchFamily="49" charset="-128"/>
                          <a:cs typeface="メイリオ"/>
                        </a:rPr>
                        <a:t>1</a:t>
                      </a:r>
                      <a:r>
                        <a:rPr lang="ja-JP" altLang="ja-JP" sz="1800" b="0" kern="100" dirty="0" smtClean="0">
                          <a:latin typeface="ＭＳ ゴシック" pitchFamily="49" charset="-128"/>
                          <a:ea typeface="ＭＳ ゴシック" pitchFamily="49" charset="-128"/>
                          <a:cs typeface="メイリオ"/>
                        </a:rPr>
                        <a:t>割負担</a:t>
                      </a:r>
                      <a:r>
                        <a:rPr lang="ja-JP" altLang="en-US" sz="1800" b="0" kern="100" dirty="0" smtClean="0">
                          <a:latin typeface="ＭＳ ゴシック" pitchFamily="49" charset="-128"/>
                          <a:ea typeface="ＭＳ ゴシック" pitchFamily="49" charset="-128"/>
                          <a:cs typeface="メイリオ"/>
                        </a:rPr>
                        <a:t>（所得に応じて上限額あり）</a:t>
                      </a:r>
                      <a:endParaRPr lang="en-US" altLang="ja-JP" sz="1800" b="0" kern="100" dirty="0" smtClean="0">
                        <a:latin typeface="ＭＳ ゴシック" pitchFamily="49" charset="-128"/>
                        <a:ea typeface="ＭＳ ゴシック" pitchFamily="49" charset="-128"/>
                        <a:cs typeface="メイリオ"/>
                      </a:endParaRPr>
                    </a:p>
                    <a:p>
                      <a:pPr lvl="1" algn="just">
                        <a:spcAft>
                          <a:spcPts val="0"/>
                        </a:spcAft>
                      </a:pPr>
                      <a:endParaRPr lang="ja-JP" sz="1800" b="0" u="sng" kern="100" dirty="0">
                        <a:solidFill>
                          <a:srgbClr val="FF000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55554">
                <a:tc>
                  <a:txBody>
                    <a:bodyPr/>
                    <a:lstStyle/>
                    <a:p>
                      <a:pPr algn="l">
                        <a:spcAft>
                          <a:spcPts val="0"/>
                        </a:spcAft>
                      </a:pPr>
                      <a:r>
                        <a:rPr lang="ja-JP" sz="2000" b="1" kern="100" dirty="0">
                          <a:solidFill>
                            <a:srgbClr val="002060"/>
                          </a:solidFill>
                          <a:latin typeface="ＭＳ ゴシック" pitchFamily="49" charset="-128"/>
                          <a:ea typeface="ＭＳ ゴシック" pitchFamily="49" charset="-128"/>
                          <a:cs typeface="メイリオ"/>
                        </a:rPr>
                        <a:t>必要書類</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lvl="1" algn="l">
                        <a:spcAft>
                          <a:spcPts val="0"/>
                        </a:spcAft>
                      </a:pPr>
                      <a:r>
                        <a:rPr lang="ja-JP" sz="1800" b="0" kern="100" dirty="0">
                          <a:solidFill>
                            <a:schemeClr val="tx1"/>
                          </a:solidFill>
                          <a:latin typeface="ＭＳ ゴシック" pitchFamily="49" charset="-128"/>
                          <a:ea typeface="ＭＳ ゴシック" pitchFamily="49" charset="-128"/>
                          <a:cs typeface="メイリオ"/>
                        </a:rPr>
                        <a:t>日常生活用具給付申請書</a:t>
                      </a:r>
                      <a:endParaRPr lang="ja-JP" sz="1800" b="0" kern="100" dirty="0">
                        <a:solidFill>
                          <a:schemeClr val="tx1"/>
                        </a:solidFill>
                        <a:latin typeface="ＭＳ ゴシック" pitchFamily="49" charset="-128"/>
                        <a:ea typeface="ＭＳ ゴシック" pitchFamily="49" charset="-128"/>
                        <a:cs typeface="Times New Roman"/>
                      </a:endParaRPr>
                    </a:p>
                    <a:p>
                      <a:pPr lvl="1" algn="l">
                        <a:spcAft>
                          <a:spcPts val="0"/>
                        </a:spcAft>
                      </a:pPr>
                      <a:r>
                        <a:rPr lang="ja-JP" sz="1800" b="0" kern="100" dirty="0">
                          <a:solidFill>
                            <a:schemeClr val="tx1"/>
                          </a:solidFill>
                          <a:latin typeface="ＭＳ ゴシック" pitchFamily="49" charset="-128"/>
                          <a:ea typeface="ＭＳ ゴシック" pitchFamily="49" charset="-128"/>
                          <a:cs typeface="メイリオ"/>
                        </a:rPr>
                        <a:t>医師の意見書（品目によって必要な場合有）</a:t>
                      </a:r>
                      <a:endParaRPr lang="ja-JP" sz="1800" b="0" kern="100" dirty="0">
                        <a:solidFill>
                          <a:schemeClr val="tx1"/>
                        </a:solidFill>
                        <a:latin typeface="ＭＳ ゴシック" pitchFamily="49" charset="-128"/>
                        <a:ea typeface="ＭＳ ゴシック" pitchFamily="49" charset="-128"/>
                        <a:cs typeface="Times New Roman"/>
                      </a:endParaRPr>
                    </a:p>
                    <a:p>
                      <a:pPr lvl="1" algn="l">
                        <a:spcAft>
                          <a:spcPts val="0"/>
                        </a:spcAft>
                      </a:pPr>
                      <a:r>
                        <a:rPr lang="ja-JP" sz="1800" b="0" kern="100" dirty="0">
                          <a:solidFill>
                            <a:schemeClr val="tx1"/>
                          </a:solidFill>
                          <a:latin typeface="ＭＳ ゴシック" pitchFamily="49" charset="-128"/>
                          <a:ea typeface="ＭＳ ゴシック" pitchFamily="49" charset="-128"/>
                          <a:cs typeface="メイリオ"/>
                        </a:rPr>
                        <a:t>障害者手帳等</a:t>
                      </a:r>
                      <a:endParaRPr lang="ja-JP" sz="1800" b="0" kern="100" dirty="0">
                        <a:solidFill>
                          <a:schemeClr val="tx1"/>
                        </a:solidFill>
                        <a:latin typeface="ＭＳ ゴシック" pitchFamily="49" charset="-128"/>
                        <a:ea typeface="ＭＳ ゴシック" pitchFamily="49" charset="-128"/>
                        <a:cs typeface="Times New Roman"/>
                      </a:endParaRPr>
                    </a:p>
                    <a:p>
                      <a:pPr lvl="1" algn="l">
                        <a:spcAft>
                          <a:spcPts val="0"/>
                        </a:spcAft>
                      </a:pPr>
                      <a:r>
                        <a:rPr lang="ja-JP" sz="1800" b="0" kern="100" dirty="0">
                          <a:solidFill>
                            <a:schemeClr val="tx1"/>
                          </a:solidFill>
                          <a:latin typeface="ＭＳ ゴシック" pitchFamily="49" charset="-128"/>
                          <a:ea typeface="ＭＳ ゴシック" pitchFamily="49" charset="-128"/>
                          <a:cs typeface="メイリオ"/>
                        </a:rPr>
                        <a:t>業者の見積書</a:t>
                      </a:r>
                      <a:endParaRPr lang="ja-JP" sz="1800" b="0" kern="100" dirty="0">
                        <a:solidFill>
                          <a:schemeClr val="tx1"/>
                        </a:solidFill>
                        <a:latin typeface="ＭＳ ゴシック" pitchFamily="49" charset="-128"/>
                        <a:ea typeface="ＭＳ ゴシック" pitchFamily="49" charset="-128"/>
                        <a:cs typeface="Times New Roman"/>
                      </a:endParaRPr>
                    </a:p>
                    <a:p>
                      <a:pPr lvl="1" algn="l">
                        <a:spcAft>
                          <a:spcPts val="0"/>
                        </a:spcAft>
                      </a:pPr>
                      <a:r>
                        <a:rPr lang="ja-JP" sz="1800" b="0" kern="100" dirty="0">
                          <a:solidFill>
                            <a:schemeClr val="tx1"/>
                          </a:solidFill>
                          <a:latin typeface="ＭＳ ゴシック" pitchFamily="49" charset="-128"/>
                          <a:ea typeface="ＭＳ ゴシック" pitchFamily="49" charset="-128"/>
                          <a:cs typeface="メイリオ"/>
                        </a:rPr>
                        <a:t>印鑑</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88662">
                <a:tc>
                  <a:txBody>
                    <a:bodyPr/>
                    <a:lstStyle/>
                    <a:p>
                      <a:pPr algn="l">
                        <a:spcAft>
                          <a:spcPts val="0"/>
                        </a:spcAft>
                      </a:pPr>
                      <a:r>
                        <a:rPr lang="ja-JP" sz="2000" b="1" kern="100" dirty="0">
                          <a:solidFill>
                            <a:srgbClr val="002060"/>
                          </a:solidFill>
                          <a:latin typeface="ＭＳ ゴシック" pitchFamily="49" charset="-128"/>
                          <a:ea typeface="ＭＳ ゴシック" pitchFamily="49" charset="-128"/>
                          <a:cs typeface="メイリオ"/>
                        </a:rPr>
                        <a:t>その他</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lvl="1" algn="l">
                        <a:spcAft>
                          <a:spcPts val="0"/>
                        </a:spcAft>
                      </a:pPr>
                      <a:r>
                        <a:rPr lang="ja-JP" sz="1800" b="0" kern="100" dirty="0">
                          <a:solidFill>
                            <a:schemeClr val="tx1"/>
                          </a:solidFill>
                          <a:latin typeface="ＭＳ ゴシック" pitchFamily="49" charset="-128"/>
                          <a:ea typeface="ＭＳ ゴシック" pitchFamily="49" charset="-128"/>
                          <a:cs typeface="メイリオ"/>
                        </a:rPr>
                        <a:t>購入後の申請受付は不可</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5" name="スライド番号プレースホルダ 4"/>
          <p:cNvSpPr>
            <a:spLocks noGrp="1"/>
          </p:cNvSpPr>
          <p:nvPr>
            <p:ph type="sldNum" sz="quarter" idx="12"/>
          </p:nvPr>
        </p:nvSpPr>
        <p:spPr/>
        <p:txBody>
          <a:bodyPr/>
          <a:lstStyle/>
          <a:p>
            <a:fld id="{7C579F6A-F8B1-4A32-8D9F-1EEC59A918CF}" type="slidenum">
              <a:rPr kumimoji="1" lang="ja-JP" altLang="en-US" smtClean="0"/>
              <a:pPr/>
              <a:t>12</a:t>
            </a:fld>
            <a:endParaRPr kumimoji="1"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7467600" cy="1143000"/>
          </a:xfrm>
        </p:spPr>
        <p:txBody>
          <a:bodyPr>
            <a:normAutofit/>
          </a:bodyPr>
          <a:lstStyle/>
          <a:p>
            <a:pPr>
              <a:spcAft>
                <a:spcPts val="0"/>
              </a:spcAft>
            </a:pPr>
            <a:r>
              <a:rPr lang="ja-JP" altLang="ja-JP" sz="3200" kern="100" dirty="0" smtClean="0">
                <a:solidFill>
                  <a:srgbClr val="0060A8"/>
                </a:solidFill>
                <a:latin typeface="HGP創英角ﾎﾟｯﾌﾟ体" pitchFamily="50" charset="-128"/>
                <a:ea typeface="HGP創英角ﾎﾟｯﾌﾟ体" pitchFamily="50" charset="-128"/>
                <a:cs typeface="メイリオ"/>
              </a:rPr>
              <a:t>補装具</a:t>
            </a:r>
            <a:r>
              <a:rPr lang="ja-JP" altLang="ja-JP" sz="3200" kern="100" dirty="0" smtClean="0">
                <a:solidFill>
                  <a:srgbClr val="0060A8"/>
                </a:solidFill>
                <a:latin typeface="Century"/>
                <a:ea typeface="ＭＳ 明朝"/>
                <a:cs typeface="Times New Roman"/>
              </a:rPr>
              <a:t/>
            </a:r>
            <a:br>
              <a:rPr lang="ja-JP" altLang="ja-JP" sz="3200" kern="100" dirty="0" smtClean="0">
                <a:solidFill>
                  <a:srgbClr val="0060A8"/>
                </a:solidFill>
                <a:latin typeface="Century"/>
                <a:ea typeface="ＭＳ 明朝"/>
                <a:cs typeface="Times New Roman"/>
              </a:rPr>
            </a:br>
            <a:endParaRPr kumimoji="1" lang="ja-JP" altLang="en-US" sz="3200" dirty="0">
              <a:solidFill>
                <a:srgbClr val="0060A8"/>
              </a:solidFill>
            </a:endParaRPr>
          </a:p>
        </p:txBody>
      </p:sp>
      <p:sp>
        <p:nvSpPr>
          <p:cNvPr id="3" name="コンテンツ プレースホルダ 2"/>
          <p:cNvSpPr>
            <a:spLocks noGrp="1"/>
          </p:cNvSpPr>
          <p:nvPr>
            <p:ph idx="1"/>
          </p:nvPr>
        </p:nvSpPr>
        <p:spPr>
          <a:xfrm>
            <a:off x="539552" y="1124744"/>
            <a:ext cx="8064896" cy="5733256"/>
          </a:xfrm>
        </p:spPr>
        <p:txBody>
          <a:bodyPr>
            <a:normAutofit fontScale="92500" lnSpcReduction="10000"/>
          </a:bodyPr>
          <a:lstStyle/>
          <a:p>
            <a:pPr algn="just">
              <a:spcAft>
                <a:spcPts val="0"/>
              </a:spcAft>
            </a:pPr>
            <a:r>
              <a:rPr lang="ja-JP" altLang="ja-JP" sz="2200" kern="100" dirty="0" smtClean="0">
                <a:latin typeface="ＭＳ ゴシック" pitchFamily="49" charset="-128"/>
                <a:ea typeface="ＭＳ ゴシック" pitchFamily="49" charset="-128"/>
                <a:cs typeface="メイリオ"/>
              </a:rPr>
              <a:t>身体機能を補完、代替えする用具の購入又は修理に要した費用が支給されます。</a:t>
            </a:r>
            <a:endParaRPr lang="ja-JP" altLang="ja-JP" sz="2200" kern="100" dirty="0" smtClean="0">
              <a:latin typeface="ＭＳ ゴシック" pitchFamily="49" charset="-128"/>
              <a:ea typeface="ＭＳ ゴシック" pitchFamily="49" charset="-128"/>
              <a:cs typeface="Times New Roman"/>
            </a:endParaRPr>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pPr algn="just">
              <a:spcAft>
                <a:spcPts val="0"/>
              </a:spcAft>
            </a:pPr>
            <a:endParaRPr lang="en-US" altLang="ja-JP" sz="1800" kern="100" dirty="0" smtClean="0">
              <a:latin typeface="Century"/>
              <a:ea typeface="HG丸ｺﾞｼｯｸM-PRO"/>
              <a:cs typeface="メイリオ"/>
            </a:endParaRPr>
          </a:p>
          <a:p>
            <a:pPr algn="just">
              <a:spcAft>
                <a:spcPts val="0"/>
              </a:spcAft>
              <a:buNone/>
            </a:pPr>
            <a:r>
              <a:rPr lang="ja-JP" altLang="en-US" sz="1900" kern="100" dirty="0" smtClean="0">
                <a:latin typeface="ＭＳ ゴシック" pitchFamily="49" charset="-128"/>
                <a:ea typeface="ＭＳ ゴシック" pitchFamily="49" charset="-128"/>
                <a:cs typeface="メイリオ"/>
              </a:rPr>
              <a:t>　</a:t>
            </a:r>
            <a:r>
              <a:rPr lang="ja-JP" altLang="ja-JP" sz="1900" kern="100" dirty="0" smtClean="0">
                <a:latin typeface="ＭＳ ゴシック" pitchFamily="49" charset="-128"/>
                <a:ea typeface="ＭＳ ゴシック" pitchFamily="49" charset="-128"/>
                <a:cs typeface="メイリオ"/>
              </a:rPr>
              <a:t>車いす</a:t>
            </a:r>
            <a:r>
              <a:rPr lang="ja-JP" altLang="en-US" sz="1900" kern="100" dirty="0" smtClean="0">
                <a:latin typeface="ＭＳ ゴシック" pitchFamily="49" charset="-128"/>
                <a:ea typeface="ＭＳ ゴシック" pitchFamily="49" charset="-128"/>
                <a:cs typeface="メイリオ"/>
              </a:rPr>
              <a:t>・</a:t>
            </a:r>
            <a:r>
              <a:rPr lang="ja-JP" altLang="ja-JP" sz="1900" kern="100" dirty="0" smtClean="0">
                <a:latin typeface="ＭＳ ゴシック" pitchFamily="49" charset="-128"/>
                <a:ea typeface="ＭＳ ゴシック" pitchFamily="49" charset="-128"/>
                <a:cs typeface="メイリオ"/>
              </a:rPr>
              <a:t>電動車いす</a:t>
            </a:r>
            <a:r>
              <a:rPr lang="ja-JP" altLang="en-US" sz="1900" kern="100" dirty="0" smtClean="0">
                <a:latin typeface="ＭＳ ゴシック" pitchFamily="49" charset="-128"/>
                <a:ea typeface="ＭＳ ゴシック" pitchFamily="49" charset="-128"/>
                <a:cs typeface="メイリオ"/>
              </a:rPr>
              <a:t>・</a:t>
            </a:r>
            <a:r>
              <a:rPr lang="ja-JP" altLang="ja-JP" sz="1900" kern="100" dirty="0" smtClean="0">
                <a:latin typeface="ＭＳ ゴシック" pitchFamily="49" charset="-128"/>
                <a:ea typeface="ＭＳ ゴシック" pitchFamily="49" charset="-128"/>
                <a:cs typeface="メイリオ"/>
              </a:rPr>
              <a:t>歩行器</a:t>
            </a:r>
            <a:r>
              <a:rPr lang="ja-JP" altLang="en-US" sz="1900" kern="100" dirty="0" smtClean="0">
                <a:latin typeface="ＭＳ ゴシック" pitchFamily="49" charset="-128"/>
                <a:ea typeface="ＭＳ ゴシック" pitchFamily="49" charset="-128"/>
                <a:cs typeface="メイリオ"/>
              </a:rPr>
              <a:t>・</a:t>
            </a:r>
            <a:r>
              <a:rPr lang="ja-JP" altLang="ja-JP" sz="1900" kern="100" dirty="0" smtClean="0">
                <a:latin typeface="ＭＳ ゴシック" pitchFamily="49" charset="-128"/>
                <a:ea typeface="ＭＳ ゴシック" pitchFamily="49" charset="-128"/>
                <a:cs typeface="メイリオ"/>
              </a:rPr>
              <a:t>歩行補助杖</a:t>
            </a:r>
            <a:r>
              <a:rPr lang="ja-JP" altLang="en-US" sz="1900" kern="100" dirty="0" smtClean="0">
                <a:latin typeface="ＭＳ ゴシック" pitchFamily="49" charset="-128"/>
                <a:ea typeface="ＭＳ ゴシック" pitchFamily="49" charset="-128"/>
                <a:cs typeface="メイリオ"/>
              </a:rPr>
              <a:t>・義肢・座位保持装置・</a:t>
            </a:r>
            <a:endParaRPr lang="en-US" altLang="ja-JP" sz="1900" kern="100" dirty="0" smtClean="0">
              <a:latin typeface="ＭＳ ゴシック" pitchFamily="49" charset="-128"/>
              <a:ea typeface="ＭＳ ゴシック" pitchFamily="49" charset="-128"/>
              <a:cs typeface="メイリオ"/>
            </a:endParaRPr>
          </a:p>
          <a:p>
            <a:pPr algn="just">
              <a:spcAft>
                <a:spcPts val="0"/>
              </a:spcAft>
              <a:buNone/>
            </a:pPr>
            <a:r>
              <a:rPr lang="ja-JP" altLang="en-US" sz="1900" kern="100" dirty="0" smtClean="0">
                <a:latin typeface="ＭＳ ゴシック" pitchFamily="49" charset="-128"/>
                <a:ea typeface="ＭＳ ゴシック" pitchFamily="49" charset="-128"/>
                <a:cs typeface="メイリオ"/>
              </a:rPr>
              <a:t>　装具・盲人安全杖・義眼・眼鏡・補聴器・バギー・座位保持いす・</a:t>
            </a:r>
            <a:endParaRPr lang="en-US" altLang="ja-JP" sz="1900" kern="100" dirty="0" smtClean="0">
              <a:latin typeface="ＭＳ ゴシック" pitchFamily="49" charset="-128"/>
              <a:ea typeface="ＭＳ ゴシック" pitchFamily="49" charset="-128"/>
              <a:cs typeface="メイリオ"/>
            </a:endParaRPr>
          </a:p>
          <a:p>
            <a:pPr algn="just">
              <a:spcAft>
                <a:spcPts val="0"/>
              </a:spcAft>
              <a:buNone/>
            </a:pPr>
            <a:r>
              <a:rPr lang="ja-JP" altLang="en-US" sz="1900" kern="100" dirty="0" smtClean="0">
                <a:latin typeface="ＭＳ ゴシック" pitchFamily="49" charset="-128"/>
                <a:ea typeface="ＭＳ ゴシック" pitchFamily="49" charset="-128"/>
                <a:cs typeface="メイリオ"/>
              </a:rPr>
              <a:t>　起立保持具・頭部保持具・排便補助具・重度障害者用意思伝達装置など</a:t>
            </a:r>
            <a:endParaRPr lang="ja-JP" altLang="ja-JP" sz="1900" kern="100" dirty="0" smtClean="0">
              <a:latin typeface="ＭＳ ゴシック" pitchFamily="49" charset="-128"/>
              <a:ea typeface="ＭＳ ゴシック" pitchFamily="49" charset="-128"/>
              <a:cs typeface="Times New Roman"/>
            </a:endParaRPr>
          </a:p>
          <a:p>
            <a:endParaRPr kumimoji="1" lang="ja-JP" altLang="en-US" dirty="0"/>
          </a:p>
        </p:txBody>
      </p:sp>
      <p:graphicFrame>
        <p:nvGraphicFramePr>
          <p:cNvPr id="4" name="表 3"/>
          <p:cNvGraphicFramePr>
            <a:graphicFrameLocks noGrp="1"/>
          </p:cNvGraphicFramePr>
          <p:nvPr/>
        </p:nvGraphicFramePr>
        <p:xfrm>
          <a:off x="755576" y="2132856"/>
          <a:ext cx="7632848" cy="3185380"/>
        </p:xfrm>
        <a:graphic>
          <a:graphicData uri="http://schemas.openxmlformats.org/drawingml/2006/table">
            <a:tbl>
              <a:tblPr firstRow="1" bandRow="1">
                <a:tableStyleId>{5C22544A-7EE6-4342-B048-85BDC9FD1C3A}</a:tableStyleId>
              </a:tblPr>
              <a:tblGrid>
                <a:gridCol w="1780918"/>
                <a:gridCol w="5851930"/>
              </a:tblGrid>
              <a:tr h="432048">
                <a:tc>
                  <a:txBody>
                    <a:bodyPr/>
                    <a:lstStyle/>
                    <a:p>
                      <a:pPr algn="just">
                        <a:spcAft>
                          <a:spcPts val="0"/>
                        </a:spcAft>
                      </a:pPr>
                      <a:r>
                        <a:rPr lang="ja-JP" sz="2000" b="1" kern="100" dirty="0">
                          <a:solidFill>
                            <a:srgbClr val="002060"/>
                          </a:solidFill>
                          <a:latin typeface="ＭＳ ゴシック" pitchFamily="49" charset="-128"/>
                          <a:ea typeface="ＭＳ ゴシック" pitchFamily="49" charset="-128"/>
                          <a:cs typeface="メイリオ"/>
                        </a:rPr>
                        <a:t>窓口担当</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itchFamily="50" charset="-128"/>
                          <a:ea typeface="ＭＳ Ｐゴシック" pitchFamily="50" charset="-128"/>
                          <a:cs typeface="+mn-cs"/>
                        </a:rPr>
                        <a:t>市区役所　福祉部福祉介護課</a:t>
                      </a:r>
                      <a:endParaRPr kumimoji="1" lang="ja-JP" altLang="en-US" sz="1600" b="0"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249013">
                <a:tc>
                  <a:txBody>
                    <a:bodyPr/>
                    <a:lstStyle/>
                    <a:p>
                      <a:pPr algn="just">
                        <a:spcAft>
                          <a:spcPts val="0"/>
                        </a:spcAft>
                      </a:pPr>
                      <a:r>
                        <a:rPr lang="ja-JP" sz="2000" b="1" kern="100">
                          <a:solidFill>
                            <a:srgbClr val="002060"/>
                          </a:solidFill>
                          <a:latin typeface="ＭＳ ゴシック" pitchFamily="49" charset="-128"/>
                          <a:ea typeface="ＭＳ ゴシック" pitchFamily="49" charset="-128"/>
                          <a:cs typeface="メイリオ"/>
                        </a:rPr>
                        <a:t>必要書類</a:t>
                      </a:r>
                      <a:endParaRPr lang="ja-JP" sz="2000" b="1" kern="10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lvl="1" algn="just">
                        <a:spcAft>
                          <a:spcPts val="0"/>
                        </a:spcAft>
                      </a:pPr>
                      <a:r>
                        <a:rPr lang="ja-JP" sz="1800" b="0" kern="100" dirty="0">
                          <a:latin typeface="ＭＳ ゴシック" pitchFamily="49" charset="-128"/>
                          <a:ea typeface="ＭＳ ゴシック" pitchFamily="49" charset="-128"/>
                          <a:cs typeface="メイリオ"/>
                        </a:rPr>
                        <a:t>補装具費支給申請書</a:t>
                      </a:r>
                      <a:endParaRPr lang="ja-JP" sz="1800" b="0" kern="100" dirty="0">
                        <a:latin typeface="ＭＳ ゴシック" pitchFamily="49" charset="-128"/>
                        <a:ea typeface="ＭＳ ゴシック" pitchFamily="49" charset="-128"/>
                        <a:cs typeface="Times New Roman"/>
                      </a:endParaRPr>
                    </a:p>
                    <a:p>
                      <a:pPr lvl="1" algn="just">
                        <a:spcAft>
                          <a:spcPts val="0"/>
                        </a:spcAft>
                      </a:pPr>
                      <a:r>
                        <a:rPr lang="ja-JP" sz="1800" b="0" kern="100" dirty="0">
                          <a:latin typeface="ＭＳ ゴシック" pitchFamily="49" charset="-128"/>
                          <a:ea typeface="ＭＳ ゴシック" pitchFamily="49" charset="-128"/>
                          <a:cs typeface="メイリオ"/>
                        </a:rPr>
                        <a:t>補装具判定に関する医学的意見書</a:t>
                      </a:r>
                      <a:endParaRPr lang="ja-JP" sz="1800" b="0" kern="100" dirty="0">
                        <a:latin typeface="ＭＳ ゴシック" pitchFamily="49" charset="-128"/>
                        <a:ea typeface="ＭＳ ゴシック" pitchFamily="49" charset="-128"/>
                        <a:cs typeface="Times New Roman"/>
                      </a:endParaRPr>
                    </a:p>
                    <a:p>
                      <a:pPr lvl="1" algn="just">
                        <a:spcAft>
                          <a:spcPts val="0"/>
                        </a:spcAft>
                      </a:pPr>
                      <a:r>
                        <a:rPr lang="ja-JP" sz="1800" b="0" kern="100" dirty="0">
                          <a:latin typeface="ＭＳ ゴシック" pitchFamily="49" charset="-128"/>
                          <a:ea typeface="ＭＳ ゴシック" pitchFamily="49" charset="-128"/>
                          <a:cs typeface="メイリオ"/>
                        </a:rPr>
                        <a:t>同意書又は世帯全員</a:t>
                      </a:r>
                      <a:r>
                        <a:rPr lang="ja-JP" sz="1800" b="0" kern="100" dirty="0" smtClean="0">
                          <a:latin typeface="ＭＳ ゴシック" pitchFamily="49" charset="-128"/>
                          <a:ea typeface="ＭＳ ゴシック" pitchFamily="49" charset="-128"/>
                          <a:cs typeface="メイリオ"/>
                        </a:rPr>
                        <a:t>の</a:t>
                      </a:r>
                      <a:r>
                        <a:rPr lang="ja-JP" altLang="en-US" sz="1800" b="0" kern="100" dirty="0" smtClean="0">
                          <a:latin typeface="ＭＳ ゴシック" pitchFamily="49" charset="-128"/>
                          <a:ea typeface="ＭＳ ゴシック" pitchFamily="49" charset="-128"/>
                          <a:cs typeface="メイリオ"/>
                        </a:rPr>
                        <a:t>所得</a:t>
                      </a:r>
                      <a:r>
                        <a:rPr lang="ja-JP" sz="1800" b="0" kern="100" dirty="0" smtClean="0">
                          <a:latin typeface="ＭＳ ゴシック" pitchFamily="49" charset="-128"/>
                          <a:ea typeface="ＭＳ ゴシック" pitchFamily="49" charset="-128"/>
                          <a:cs typeface="メイリオ"/>
                        </a:rPr>
                        <a:t>証明書</a:t>
                      </a:r>
                      <a:endParaRPr lang="ja-JP" sz="1800" b="0" kern="100" dirty="0">
                        <a:latin typeface="ＭＳ ゴシック" pitchFamily="49" charset="-128"/>
                        <a:ea typeface="ＭＳ ゴシック" pitchFamily="49" charset="-128"/>
                        <a:cs typeface="Times New Roman"/>
                      </a:endParaRPr>
                    </a:p>
                    <a:p>
                      <a:pPr lvl="1" algn="just">
                        <a:spcAft>
                          <a:spcPts val="0"/>
                        </a:spcAft>
                      </a:pPr>
                      <a:r>
                        <a:rPr lang="ja-JP" sz="1800" b="0" kern="100" dirty="0">
                          <a:latin typeface="ＭＳ ゴシック" pitchFamily="49" charset="-128"/>
                          <a:ea typeface="ＭＳ ゴシック" pitchFamily="49" charset="-128"/>
                          <a:cs typeface="メイリオ"/>
                        </a:rPr>
                        <a:t>見積書</a:t>
                      </a:r>
                      <a:endParaRPr lang="ja-JP" sz="1800" b="0" kern="100" dirty="0">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849692">
                <a:tc>
                  <a:txBody>
                    <a:bodyPr/>
                    <a:lstStyle/>
                    <a:p>
                      <a:pPr algn="just">
                        <a:spcAft>
                          <a:spcPts val="0"/>
                        </a:spcAft>
                      </a:pPr>
                      <a:r>
                        <a:rPr lang="ja-JP" altLang="en-US" sz="2000" b="1" kern="100" dirty="0" smtClean="0">
                          <a:solidFill>
                            <a:srgbClr val="002060"/>
                          </a:solidFill>
                          <a:latin typeface="ＭＳ ゴシック" pitchFamily="49" charset="-128"/>
                          <a:ea typeface="ＭＳ ゴシック" pitchFamily="49" charset="-128"/>
                          <a:cs typeface="メイリオ"/>
                        </a:rPr>
                        <a:t>自己負担額</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lvl="1" algn="just">
                        <a:spcAft>
                          <a:spcPts val="0"/>
                        </a:spcAft>
                      </a:pPr>
                      <a:r>
                        <a:rPr lang="ja-JP" sz="1800" b="0" kern="100" dirty="0" smtClean="0">
                          <a:latin typeface="ＭＳ ゴシック" pitchFamily="49" charset="-128"/>
                          <a:ea typeface="ＭＳ ゴシック" pitchFamily="49" charset="-128"/>
                          <a:cs typeface="メイリオ"/>
                        </a:rPr>
                        <a:t>原則として</a:t>
                      </a:r>
                      <a:r>
                        <a:rPr lang="en-US" sz="1800" b="0" kern="100" dirty="0" smtClean="0">
                          <a:latin typeface="ＭＳ ゴシック" pitchFamily="49" charset="-128"/>
                          <a:ea typeface="ＭＳ ゴシック" pitchFamily="49" charset="-128"/>
                          <a:cs typeface="メイリオ"/>
                        </a:rPr>
                        <a:t>1</a:t>
                      </a:r>
                      <a:r>
                        <a:rPr lang="ja-JP" sz="1800" b="0" kern="100" dirty="0" smtClean="0">
                          <a:latin typeface="ＭＳ ゴシック" pitchFamily="49" charset="-128"/>
                          <a:ea typeface="ＭＳ ゴシック" pitchFamily="49" charset="-128"/>
                          <a:cs typeface="メイリオ"/>
                        </a:rPr>
                        <a:t>割負担</a:t>
                      </a:r>
                      <a:endParaRPr lang="en-US" altLang="ja-JP" sz="1800" b="0" kern="100" dirty="0" smtClean="0">
                        <a:latin typeface="ＭＳ ゴシック" pitchFamily="49" charset="-128"/>
                        <a:ea typeface="ＭＳ ゴシック" pitchFamily="49" charset="-128"/>
                        <a:cs typeface="メイリオ"/>
                      </a:endParaRPr>
                    </a:p>
                    <a:p>
                      <a:pPr lvl="1" algn="just">
                        <a:spcAft>
                          <a:spcPts val="0"/>
                        </a:spcAft>
                      </a:pPr>
                      <a:r>
                        <a:rPr lang="ja-JP" altLang="en-US" sz="1800" b="0" kern="100" dirty="0" smtClean="0">
                          <a:latin typeface="ＭＳ ゴシック" pitchFamily="49" charset="-128"/>
                          <a:ea typeface="ＭＳ ゴシック" pitchFamily="49" charset="-128"/>
                          <a:cs typeface="メイリオ"/>
                        </a:rPr>
                        <a:t>（非課税・生活保護の場合、自己負担なし）</a:t>
                      </a:r>
                      <a:endParaRPr lang="en-US" altLang="ja-JP" sz="1800" b="0" kern="100" dirty="0" smtClean="0">
                        <a:latin typeface="ＭＳ ゴシック" pitchFamily="49" charset="-128"/>
                        <a:ea typeface="ＭＳ ゴシック" pitchFamily="49" charset="-128"/>
                        <a:cs typeface="メイリオ"/>
                      </a:endParaRPr>
                    </a:p>
                    <a:p>
                      <a:pPr lvl="1" algn="just">
                        <a:spcAft>
                          <a:spcPts val="0"/>
                        </a:spcAft>
                      </a:pPr>
                      <a:r>
                        <a:rPr lang="ja-JP" altLang="en-US" sz="1800" b="0" u="none" kern="100" dirty="0" smtClean="0">
                          <a:solidFill>
                            <a:schemeClr val="tx1"/>
                          </a:solidFill>
                          <a:latin typeface="ＭＳ ゴシック" pitchFamily="49" charset="-128"/>
                          <a:ea typeface="ＭＳ ゴシック" pitchFamily="49" charset="-128"/>
                          <a:cs typeface="メイリオ"/>
                        </a:rPr>
                        <a:t>上限額</a:t>
                      </a:r>
                      <a:r>
                        <a:rPr lang="en-US" sz="1800" b="0" u="none" kern="100" dirty="0" smtClean="0">
                          <a:solidFill>
                            <a:schemeClr val="tx1"/>
                          </a:solidFill>
                          <a:latin typeface="ＭＳ ゴシック" pitchFamily="49" charset="-128"/>
                          <a:ea typeface="ＭＳ ゴシック" pitchFamily="49" charset="-128"/>
                          <a:cs typeface="メイリオ"/>
                        </a:rPr>
                        <a:t>37,200</a:t>
                      </a:r>
                      <a:r>
                        <a:rPr lang="ja-JP" sz="1800" b="0" u="none" kern="100" dirty="0" smtClean="0">
                          <a:solidFill>
                            <a:schemeClr val="tx1"/>
                          </a:solidFill>
                          <a:latin typeface="ＭＳ ゴシック" pitchFamily="49" charset="-128"/>
                          <a:ea typeface="ＭＳ ゴシック" pitchFamily="49" charset="-128"/>
                          <a:cs typeface="メイリオ"/>
                        </a:rPr>
                        <a:t>円</a:t>
                      </a:r>
                      <a:r>
                        <a:rPr lang="ja-JP" altLang="en-US" sz="1800" b="0" u="none" kern="100" dirty="0" smtClean="0">
                          <a:solidFill>
                            <a:schemeClr val="tx1"/>
                          </a:solidFill>
                          <a:latin typeface="ＭＳ ゴシック" pitchFamily="49" charset="-128"/>
                          <a:ea typeface="ＭＳ ゴシック" pitchFamily="49" charset="-128"/>
                          <a:cs typeface="メイリオ"/>
                        </a:rPr>
                        <a:t>まで</a:t>
                      </a:r>
                      <a:endParaRPr lang="ja-JP" sz="1800" b="0" u="none"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654627">
                <a:tc>
                  <a:txBody>
                    <a:bodyPr/>
                    <a:lstStyle/>
                    <a:p>
                      <a:pPr algn="just">
                        <a:spcAft>
                          <a:spcPts val="0"/>
                        </a:spcAft>
                      </a:pPr>
                      <a:r>
                        <a:rPr lang="ja-JP" sz="2000" b="1" kern="100" dirty="0">
                          <a:solidFill>
                            <a:srgbClr val="002060"/>
                          </a:solidFill>
                          <a:latin typeface="ＭＳ ゴシック" pitchFamily="49" charset="-128"/>
                          <a:ea typeface="ＭＳ ゴシック" pitchFamily="49" charset="-128"/>
                          <a:cs typeface="メイリオ"/>
                        </a:rPr>
                        <a:t>その他</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lvl="1" algn="just">
                        <a:spcAft>
                          <a:spcPts val="0"/>
                        </a:spcAft>
                      </a:pPr>
                      <a:r>
                        <a:rPr lang="ja-JP" altLang="en-US" sz="1800" b="0" kern="100" dirty="0" smtClean="0">
                          <a:solidFill>
                            <a:schemeClr val="tx1"/>
                          </a:solidFill>
                          <a:latin typeface="ＭＳ ゴシック" pitchFamily="49" charset="-128"/>
                          <a:ea typeface="ＭＳ ゴシック" pitchFamily="49" charset="-128"/>
                          <a:cs typeface="メイリオ"/>
                        </a:rPr>
                        <a:t>原則、</a:t>
                      </a:r>
                      <a:r>
                        <a:rPr lang="ja-JP" sz="1800" b="0" kern="100" dirty="0" smtClean="0">
                          <a:solidFill>
                            <a:schemeClr val="tx1"/>
                          </a:solidFill>
                          <a:latin typeface="ＭＳ ゴシック" pitchFamily="49" charset="-128"/>
                          <a:ea typeface="ＭＳ ゴシック" pitchFamily="49" charset="-128"/>
                          <a:cs typeface="メイリオ"/>
                        </a:rPr>
                        <a:t>購入後</a:t>
                      </a:r>
                      <a:r>
                        <a:rPr lang="ja-JP" sz="1800" b="0" kern="100" dirty="0">
                          <a:solidFill>
                            <a:schemeClr val="tx1"/>
                          </a:solidFill>
                          <a:latin typeface="ＭＳ ゴシック" pitchFamily="49" charset="-128"/>
                          <a:ea typeface="ＭＳ ゴシック" pitchFamily="49" charset="-128"/>
                          <a:cs typeface="メイリオ"/>
                        </a:rPr>
                        <a:t>の申請受付は不可</a:t>
                      </a:r>
                      <a:endParaRPr lang="ja-JP" sz="1800" b="0" kern="100" dirty="0">
                        <a:solidFill>
                          <a:schemeClr val="tx1"/>
                        </a:solidFill>
                        <a:latin typeface="ＭＳ ゴシック" pitchFamily="49" charset="-128"/>
                        <a:ea typeface="ＭＳ ゴシック" pitchFamily="49" charset="-128"/>
                        <a:cs typeface="Times New Roman"/>
                      </a:endParaRPr>
                    </a:p>
                    <a:p>
                      <a:pPr lvl="1" algn="just">
                        <a:spcAft>
                          <a:spcPts val="0"/>
                        </a:spcAft>
                      </a:pPr>
                      <a:r>
                        <a:rPr lang="ja-JP" sz="1800" b="0" kern="100" dirty="0">
                          <a:solidFill>
                            <a:schemeClr val="tx1"/>
                          </a:solidFill>
                          <a:latin typeface="ＭＳ ゴシック" pitchFamily="49" charset="-128"/>
                          <a:ea typeface="ＭＳ ゴシック" pitchFamily="49" charset="-128"/>
                          <a:cs typeface="メイリオ"/>
                        </a:rPr>
                        <a:t>耐用年数以内の再交付申請不可</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5" name="スライド番号プレースホルダ 4"/>
          <p:cNvSpPr>
            <a:spLocks noGrp="1"/>
          </p:cNvSpPr>
          <p:nvPr>
            <p:ph type="sldNum" sz="quarter" idx="12"/>
          </p:nvPr>
        </p:nvSpPr>
        <p:spPr/>
        <p:txBody>
          <a:bodyPr/>
          <a:lstStyle/>
          <a:p>
            <a:fld id="{7C579F6A-F8B1-4A32-8D9F-1EEC59A918CF}" type="slidenum">
              <a:rPr kumimoji="1" lang="ja-JP" altLang="en-US" smtClean="0"/>
              <a:pPr/>
              <a:t>13</a:t>
            </a:fld>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188640"/>
            <a:ext cx="7467600" cy="1080120"/>
          </a:xfrm>
        </p:spPr>
        <p:txBody>
          <a:bodyPr>
            <a:normAutofit fontScale="90000"/>
          </a:bodyPr>
          <a:lstStyle/>
          <a:p>
            <a:pPr>
              <a:spcAft>
                <a:spcPts val="0"/>
              </a:spcAft>
            </a:pPr>
            <a:r>
              <a:rPr lang="ja-JP" altLang="ja-JP" sz="2000" kern="100" dirty="0" smtClean="0">
                <a:latin typeface="Century"/>
                <a:ea typeface="ＭＳ 明朝"/>
                <a:cs typeface="Times New Roman"/>
              </a:rPr>
              <a:t/>
            </a:r>
            <a:br>
              <a:rPr lang="ja-JP" altLang="ja-JP" sz="2000" kern="100" dirty="0" smtClean="0">
                <a:latin typeface="Century"/>
                <a:ea typeface="ＭＳ 明朝"/>
                <a:cs typeface="Times New Roman"/>
              </a:rPr>
            </a:br>
            <a:r>
              <a:rPr lang="ja-JP" altLang="ja-JP" sz="3600" kern="100" dirty="0" smtClean="0">
                <a:solidFill>
                  <a:srgbClr val="0060A8"/>
                </a:solidFill>
                <a:latin typeface="HGP創英角ﾎﾟｯﾌﾟ体" pitchFamily="50" charset="-128"/>
                <a:ea typeface="HGP創英角ﾎﾟｯﾌﾟ体" pitchFamily="50" charset="-128"/>
                <a:cs typeface="Times New Roman"/>
              </a:rPr>
              <a:t>特別児童扶養手当</a:t>
            </a:r>
            <a:r>
              <a:rPr lang="ja-JP" altLang="ja-JP" sz="3600" kern="100" dirty="0" smtClean="0">
                <a:solidFill>
                  <a:srgbClr val="0060A8"/>
                </a:solidFill>
                <a:latin typeface="Century"/>
                <a:ea typeface="ＭＳ 明朝"/>
                <a:cs typeface="Times New Roman"/>
              </a:rPr>
              <a:t/>
            </a:r>
            <a:br>
              <a:rPr lang="ja-JP" altLang="ja-JP" sz="3600" kern="100" dirty="0" smtClean="0">
                <a:solidFill>
                  <a:srgbClr val="0060A8"/>
                </a:solidFill>
                <a:latin typeface="Century"/>
                <a:ea typeface="ＭＳ 明朝"/>
                <a:cs typeface="Times New Roman"/>
              </a:rPr>
            </a:br>
            <a:endParaRPr kumimoji="1" lang="ja-JP" altLang="en-US" sz="3600" dirty="0">
              <a:solidFill>
                <a:srgbClr val="0060A8"/>
              </a:solidFill>
            </a:endParaRPr>
          </a:p>
        </p:txBody>
      </p:sp>
      <p:sp>
        <p:nvSpPr>
          <p:cNvPr id="3" name="コンテンツ プレースホルダ 2"/>
          <p:cNvSpPr>
            <a:spLocks noGrp="1"/>
          </p:cNvSpPr>
          <p:nvPr>
            <p:ph idx="1"/>
          </p:nvPr>
        </p:nvSpPr>
        <p:spPr>
          <a:xfrm>
            <a:off x="467544" y="980728"/>
            <a:ext cx="8424936" cy="5133184"/>
          </a:xfrm>
        </p:spPr>
        <p:txBody>
          <a:bodyPr/>
          <a:lstStyle/>
          <a:p>
            <a:pPr>
              <a:spcAft>
                <a:spcPts val="1075"/>
              </a:spcAft>
            </a:pPr>
            <a:r>
              <a:rPr lang="ja-JP" altLang="ja-JP" sz="2000" kern="0" dirty="0" smtClean="0">
                <a:latin typeface="ＭＳ ゴシック" pitchFamily="49" charset="-128"/>
                <a:ea typeface="ＭＳ ゴシック" pitchFamily="49" charset="-128"/>
                <a:cs typeface="メイリオ"/>
              </a:rPr>
              <a:t>重度又は中度の</a:t>
            </a:r>
            <a:r>
              <a:rPr lang="ja-JP" altLang="en-US" sz="2000" kern="0" dirty="0" smtClean="0">
                <a:latin typeface="ＭＳ ゴシック" pitchFamily="49" charset="-128"/>
                <a:ea typeface="ＭＳ ゴシック" pitchFamily="49" charset="-128"/>
                <a:cs typeface="メイリオ"/>
              </a:rPr>
              <a:t>障害</a:t>
            </a:r>
            <a:r>
              <a:rPr lang="ja-JP" altLang="ja-JP" sz="2000" kern="0" dirty="0" smtClean="0">
                <a:latin typeface="ＭＳ ゴシック" pitchFamily="49" charset="-128"/>
                <a:ea typeface="ＭＳ ゴシック" pitchFamily="49" charset="-128"/>
                <a:cs typeface="メイリオ"/>
              </a:rPr>
              <a:t>がある、又は長期にわたる安静を必要とする</a:t>
            </a:r>
            <a:r>
              <a:rPr lang="en-US" altLang="ja-JP" sz="2000" kern="0" dirty="0" smtClean="0">
                <a:latin typeface="ＭＳ ゴシック" pitchFamily="49" charset="-128"/>
                <a:ea typeface="ＭＳ ゴシック" pitchFamily="49" charset="-128"/>
                <a:cs typeface="メイリオ"/>
              </a:rPr>
              <a:t>20</a:t>
            </a:r>
            <a:r>
              <a:rPr lang="ja-JP" altLang="ja-JP" sz="2000" kern="0" dirty="0" smtClean="0">
                <a:latin typeface="ＭＳ ゴシック" pitchFamily="49" charset="-128"/>
                <a:ea typeface="ＭＳ ゴシック" pitchFamily="49" charset="-128"/>
                <a:cs typeface="メイリオ"/>
              </a:rPr>
              <a:t>歳未満の</a:t>
            </a:r>
            <a:r>
              <a:rPr lang="ja-JP" altLang="en-US" sz="2000" kern="0" dirty="0" smtClean="0">
                <a:latin typeface="ＭＳ ゴシック" pitchFamily="49" charset="-128"/>
                <a:ea typeface="ＭＳ ゴシック" pitchFamily="49" charset="-128"/>
                <a:cs typeface="メイリオ"/>
              </a:rPr>
              <a:t>児童</a:t>
            </a:r>
            <a:r>
              <a:rPr lang="ja-JP" altLang="ja-JP" sz="2000" kern="0" dirty="0" smtClean="0">
                <a:latin typeface="ＭＳ ゴシック" pitchFamily="49" charset="-128"/>
                <a:ea typeface="ＭＳ ゴシック" pitchFamily="49" charset="-128"/>
                <a:cs typeface="メイリオ"/>
              </a:rPr>
              <a:t>を養育する方に支給される手当です。</a:t>
            </a:r>
            <a:r>
              <a:rPr lang="en-US" altLang="ja-JP" sz="2000" kern="0" dirty="0" smtClean="0">
                <a:latin typeface="ＭＳ ゴシック" pitchFamily="49" charset="-128"/>
                <a:ea typeface="ＭＳ ゴシック" pitchFamily="49" charset="-128"/>
                <a:cs typeface="メイリオ"/>
              </a:rPr>
              <a:t>                      </a:t>
            </a:r>
          </a:p>
          <a:p>
            <a:pPr>
              <a:spcAft>
                <a:spcPts val="1075"/>
              </a:spcAft>
              <a:buNone/>
            </a:pPr>
            <a:r>
              <a:rPr lang="en-US" altLang="ja-JP" sz="1600" kern="0" dirty="0" smtClean="0">
                <a:latin typeface="ＭＳ ゴシック" pitchFamily="49" charset="-128"/>
                <a:ea typeface="ＭＳ ゴシック" pitchFamily="49" charset="-128"/>
                <a:cs typeface="メイリオ"/>
              </a:rPr>
              <a:t>                                             </a:t>
            </a:r>
            <a:r>
              <a:rPr lang="ja-JP" altLang="en-US" sz="1600" kern="0" dirty="0" smtClean="0">
                <a:latin typeface="ＭＳ ゴシック" pitchFamily="49" charset="-128"/>
                <a:ea typeface="ＭＳ ゴシック" pitchFamily="49" charset="-128"/>
                <a:cs typeface="メイリオ"/>
              </a:rPr>
              <a:t>　　　　　　　　　</a:t>
            </a:r>
            <a:r>
              <a:rPr lang="en-US" altLang="ja-JP" sz="1600" kern="0" dirty="0" smtClean="0">
                <a:latin typeface="ＭＳ ゴシック" pitchFamily="49" charset="-128"/>
                <a:ea typeface="ＭＳ ゴシック" pitchFamily="49" charset="-128"/>
                <a:cs typeface="メイリオ"/>
              </a:rPr>
              <a:t>  </a:t>
            </a:r>
            <a:r>
              <a:rPr lang="ja-JP" altLang="en-US" sz="1600" kern="0" dirty="0" smtClean="0">
                <a:latin typeface="ＭＳ ゴシック" pitchFamily="49" charset="-128"/>
                <a:ea typeface="ＭＳ ゴシック" pitchFamily="49" charset="-128"/>
                <a:cs typeface="メイリオ"/>
              </a:rPr>
              <a:t>（京都市の場合）</a:t>
            </a:r>
            <a:endParaRPr lang="en-US" altLang="ja-JP" sz="1600" kern="0" dirty="0" smtClean="0">
              <a:latin typeface="ＭＳ ゴシック" pitchFamily="49" charset="-128"/>
              <a:ea typeface="ＭＳ ゴシック" pitchFamily="49" charset="-128"/>
              <a:cs typeface="メイリオ"/>
            </a:endParaRPr>
          </a:p>
          <a:p>
            <a:pPr>
              <a:spcAft>
                <a:spcPts val="1075"/>
              </a:spcAft>
              <a:buNone/>
            </a:pPr>
            <a:r>
              <a:rPr lang="ja-JP" altLang="en-US" sz="1400" kern="0" dirty="0" smtClean="0">
                <a:latin typeface="ＭＳ ゴシック" pitchFamily="49" charset="-128"/>
                <a:ea typeface="ＭＳ ゴシック" pitchFamily="49" charset="-128"/>
                <a:cs typeface="メイリオ"/>
              </a:rPr>
              <a:t>　　　　　　　　　　　　　　　　　　　　　　　　　</a:t>
            </a:r>
            <a:endParaRPr lang="ja-JP" altLang="ja-JP" sz="1400" kern="100" dirty="0" smtClean="0">
              <a:latin typeface="ＭＳ ゴシック" pitchFamily="49" charset="-128"/>
              <a:ea typeface="ＭＳ ゴシック" pitchFamily="49" charset="-128"/>
              <a:cs typeface="Times New Roman"/>
            </a:endParaRPr>
          </a:p>
          <a:p>
            <a:endParaRPr kumimoji="1" lang="ja-JP" altLang="en-US" sz="1400" dirty="0">
              <a:latin typeface="ＭＳ ゴシック" pitchFamily="49" charset="-128"/>
              <a:ea typeface="ＭＳ ゴシック" pitchFamily="49" charset="-128"/>
            </a:endParaRPr>
          </a:p>
        </p:txBody>
      </p:sp>
      <p:graphicFrame>
        <p:nvGraphicFramePr>
          <p:cNvPr id="4" name="表 3"/>
          <p:cNvGraphicFramePr>
            <a:graphicFrameLocks noGrp="1"/>
          </p:cNvGraphicFramePr>
          <p:nvPr/>
        </p:nvGraphicFramePr>
        <p:xfrm>
          <a:off x="467544" y="2204864"/>
          <a:ext cx="8280920" cy="4176464"/>
        </p:xfrm>
        <a:graphic>
          <a:graphicData uri="http://schemas.openxmlformats.org/drawingml/2006/table">
            <a:tbl>
              <a:tblPr firstRow="1" bandRow="1">
                <a:tableStyleId>{5C22544A-7EE6-4342-B048-85BDC9FD1C3A}</a:tableStyleId>
              </a:tblPr>
              <a:tblGrid>
                <a:gridCol w="1440160"/>
                <a:gridCol w="6840760"/>
              </a:tblGrid>
              <a:tr h="600990">
                <a:tc>
                  <a:txBody>
                    <a:bodyPr/>
                    <a:lstStyle/>
                    <a:p>
                      <a:pPr algn="l">
                        <a:spcAft>
                          <a:spcPts val="535"/>
                        </a:spcAft>
                      </a:pPr>
                      <a:r>
                        <a:rPr lang="ja-JP" sz="2000" b="1" kern="0" dirty="0">
                          <a:solidFill>
                            <a:srgbClr val="002060"/>
                          </a:solidFill>
                          <a:latin typeface="ＭＳ ゴシック" pitchFamily="49" charset="-128"/>
                          <a:ea typeface="ＭＳ ゴシック" pitchFamily="49" charset="-128"/>
                          <a:cs typeface="メイリオ"/>
                        </a:rPr>
                        <a:t>担当窓口</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lvl="1" algn="just">
                        <a:spcAft>
                          <a:spcPts val="535"/>
                        </a:spcAft>
                      </a:pPr>
                      <a:r>
                        <a:rPr lang="ja-JP" sz="1800" b="0" kern="0" dirty="0" smtClean="0">
                          <a:solidFill>
                            <a:schemeClr val="tx1"/>
                          </a:solidFill>
                          <a:latin typeface="ＭＳ ゴシック" pitchFamily="49" charset="-128"/>
                          <a:ea typeface="ＭＳ ゴシック" pitchFamily="49" charset="-128"/>
                          <a:cs typeface="メイリオ"/>
                        </a:rPr>
                        <a:t>市区役所　</a:t>
                      </a:r>
                      <a:r>
                        <a:rPr lang="ja-JP" altLang="en-US" sz="1800" b="0" kern="0" dirty="0" smtClean="0">
                          <a:solidFill>
                            <a:schemeClr val="tx1"/>
                          </a:solidFill>
                          <a:latin typeface="ＭＳ ゴシック" pitchFamily="49" charset="-128"/>
                          <a:ea typeface="ＭＳ ゴシック" pitchFamily="49" charset="-128"/>
                          <a:cs typeface="メイリオ"/>
                        </a:rPr>
                        <a:t>福祉部支援課</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423346">
                <a:tc>
                  <a:txBody>
                    <a:bodyPr/>
                    <a:lstStyle/>
                    <a:p>
                      <a:pPr algn="l">
                        <a:spcAft>
                          <a:spcPts val="535"/>
                        </a:spcAft>
                      </a:pPr>
                      <a:r>
                        <a:rPr lang="ja-JP" sz="2000" b="1" kern="0">
                          <a:solidFill>
                            <a:srgbClr val="002060"/>
                          </a:solidFill>
                          <a:latin typeface="ＭＳ ゴシック" pitchFamily="49" charset="-128"/>
                          <a:ea typeface="ＭＳ ゴシック" pitchFamily="49" charset="-128"/>
                          <a:cs typeface="メイリオ"/>
                        </a:rPr>
                        <a:t>必要書類</a:t>
                      </a:r>
                      <a:endParaRPr lang="ja-JP" sz="2000" b="1" kern="10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lvl="1" algn="just">
                        <a:spcAft>
                          <a:spcPts val="535"/>
                        </a:spcAft>
                      </a:pPr>
                      <a:r>
                        <a:rPr lang="ja-JP" sz="1800" b="0" kern="0" dirty="0">
                          <a:solidFill>
                            <a:schemeClr val="tx1"/>
                          </a:solidFill>
                          <a:latin typeface="ＭＳ ゴシック" pitchFamily="49" charset="-128"/>
                          <a:ea typeface="ＭＳ ゴシック" pitchFamily="49" charset="-128"/>
                          <a:cs typeface="メイリオ"/>
                        </a:rPr>
                        <a:t>請求書</a:t>
                      </a:r>
                      <a:endParaRPr lang="ja-JP" sz="1800" b="0" kern="100" dirty="0">
                        <a:solidFill>
                          <a:schemeClr val="tx1"/>
                        </a:solidFill>
                        <a:latin typeface="ＭＳ ゴシック" pitchFamily="49" charset="-128"/>
                        <a:ea typeface="ＭＳ ゴシック" pitchFamily="49" charset="-128"/>
                        <a:cs typeface="Times New Roman"/>
                      </a:endParaRPr>
                    </a:p>
                    <a:p>
                      <a:pPr lvl="1" algn="just">
                        <a:spcAft>
                          <a:spcPts val="535"/>
                        </a:spcAft>
                      </a:pPr>
                      <a:r>
                        <a:rPr lang="ja-JP" sz="1800" b="0" kern="0" dirty="0">
                          <a:solidFill>
                            <a:schemeClr val="tx1"/>
                          </a:solidFill>
                          <a:latin typeface="ＭＳ ゴシック" pitchFamily="49" charset="-128"/>
                          <a:ea typeface="ＭＳ ゴシック" pitchFamily="49" charset="-128"/>
                          <a:cs typeface="メイリオ"/>
                        </a:rPr>
                        <a:t>医師の診断書</a:t>
                      </a:r>
                      <a:endParaRPr lang="ja-JP" sz="1800" b="0" kern="100" dirty="0">
                        <a:solidFill>
                          <a:schemeClr val="tx1"/>
                        </a:solidFill>
                        <a:latin typeface="ＭＳ ゴシック" pitchFamily="49" charset="-128"/>
                        <a:ea typeface="ＭＳ ゴシック" pitchFamily="49" charset="-128"/>
                        <a:cs typeface="Times New Roman"/>
                      </a:endParaRPr>
                    </a:p>
                    <a:p>
                      <a:pPr lvl="1" algn="just">
                        <a:spcAft>
                          <a:spcPts val="535"/>
                        </a:spcAft>
                      </a:pPr>
                      <a:r>
                        <a:rPr lang="ja-JP" sz="1800" b="0" kern="0" dirty="0">
                          <a:solidFill>
                            <a:schemeClr val="tx1"/>
                          </a:solidFill>
                          <a:latin typeface="ＭＳ ゴシック" pitchFamily="49" charset="-128"/>
                          <a:ea typeface="ＭＳ ゴシック" pitchFamily="49" charset="-128"/>
                          <a:cs typeface="メイリオ"/>
                        </a:rPr>
                        <a:t>戸籍謄本</a:t>
                      </a:r>
                      <a:endParaRPr lang="ja-JP" sz="1800" b="0" kern="100" dirty="0">
                        <a:solidFill>
                          <a:schemeClr val="tx1"/>
                        </a:solidFill>
                        <a:latin typeface="ＭＳ ゴシック" pitchFamily="49" charset="-128"/>
                        <a:ea typeface="ＭＳ ゴシック" pitchFamily="49" charset="-128"/>
                        <a:cs typeface="Times New Roman"/>
                      </a:endParaRPr>
                    </a:p>
                    <a:p>
                      <a:pPr lvl="1" algn="just">
                        <a:spcAft>
                          <a:spcPts val="535"/>
                        </a:spcAft>
                      </a:pPr>
                      <a:r>
                        <a:rPr lang="ja-JP" sz="1800" b="0" kern="0" dirty="0">
                          <a:solidFill>
                            <a:schemeClr val="tx1"/>
                          </a:solidFill>
                          <a:latin typeface="ＭＳ ゴシック" pitchFamily="49" charset="-128"/>
                          <a:ea typeface="ＭＳ ゴシック" pitchFamily="49" charset="-128"/>
                          <a:cs typeface="メイリオ"/>
                        </a:rPr>
                        <a:t>住民票</a:t>
                      </a:r>
                      <a:endParaRPr lang="ja-JP" sz="1800" b="0" kern="100" dirty="0">
                        <a:solidFill>
                          <a:schemeClr val="tx1"/>
                        </a:solidFill>
                        <a:latin typeface="ＭＳ ゴシック" pitchFamily="49" charset="-128"/>
                        <a:ea typeface="ＭＳ ゴシック" pitchFamily="49" charset="-128"/>
                        <a:cs typeface="Times New Roman"/>
                      </a:endParaRPr>
                    </a:p>
                    <a:p>
                      <a:pPr lvl="1" algn="just">
                        <a:spcAft>
                          <a:spcPts val="535"/>
                        </a:spcAft>
                      </a:pPr>
                      <a:r>
                        <a:rPr lang="ja-JP" sz="1800" b="0" kern="0" dirty="0">
                          <a:solidFill>
                            <a:schemeClr val="tx1"/>
                          </a:solidFill>
                          <a:latin typeface="ＭＳ ゴシック" pitchFamily="49" charset="-128"/>
                          <a:ea typeface="ＭＳ ゴシック" pitchFamily="49" charset="-128"/>
                          <a:cs typeface="メイリオ"/>
                        </a:rPr>
                        <a:t>銀行の通帳</a:t>
                      </a:r>
                      <a:endParaRPr lang="ja-JP" sz="1800" b="0" kern="100" dirty="0">
                        <a:solidFill>
                          <a:schemeClr val="tx1"/>
                        </a:solidFill>
                        <a:latin typeface="ＭＳ ゴシック" pitchFamily="49" charset="-128"/>
                        <a:ea typeface="ＭＳ ゴシック" pitchFamily="49" charset="-128"/>
                        <a:cs typeface="Times New Roman"/>
                      </a:endParaRPr>
                    </a:p>
                    <a:p>
                      <a:pPr lvl="1" algn="just">
                        <a:spcAft>
                          <a:spcPts val="535"/>
                        </a:spcAft>
                      </a:pPr>
                      <a:r>
                        <a:rPr lang="ja-JP" sz="1800" b="0" kern="0" dirty="0" smtClean="0">
                          <a:solidFill>
                            <a:schemeClr val="tx1"/>
                          </a:solidFill>
                          <a:latin typeface="ＭＳ ゴシック" pitchFamily="49" charset="-128"/>
                          <a:ea typeface="ＭＳ ゴシック" pitchFamily="49" charset="-128"/>
                          <a:cs typeface="メイリオ"/>
                        </a:rPr>
                        <a:t>※</a:t>
                      </a:r>
                      <a:r>
                        <a:rPr lang="ja-JP" sz="1800" b="0" kern="0" dirty="0">
                          <a:solidFill>
                            <a:schemeClr val="tx1"/>
                          </a:solidFill>
                          <a:latin typeface="ＭＳ ゴシック" pitchFamily="49" charset="-128"/>
                          <a:ea typeface="ＭＳ ゴシック" pitchFamily="49" charset="-128"/>
                          <a:cs typeface="メイリオ"/>
                        </a:rPr>
                        <a:t>所得制限</a:t>
                      </a:r>
                      <a:r>
                        <a:rPr lang="ja-JP" sz="1800" b="0" kern="0" dirty="0" smtClean="0">
                          <a:solidFill>
                            <a:schemeClr val="tx1"/>
                          </a:solidFill>
                          <a:latin typeface="ＭＳ ゴシック" pitchFamily="49" charset="-128"/>
                          <a:ea typeface="ＭＳ ゴシック" pitchFamily="49" charset="-128"/>
                          <a:cs typeface="メイリオ"/>
                        </a:rPr>
                        <a:t>有</a:t>
                      </a:r>
                      <a:endParaRPr lang="en-US" altLang="ja-JP" sz="1800" b="0" kern="0" dirty="0" smtClean="0">
                        <a:solidFill>
                          <a:schemeClr val="tx1"/>
                        </a:solidFill>
                        <a:latin typeface="ＭＳ ゴシック" pitchFamily="49" charset="-128"/>
                        <a:ea typeface="ＭＳ ゴシック" pitchFamily="49" charset="-128"/>
                        <a:cs typeface="メイリオ"/>
                      </a:endParaRPr>
                    </a:p>
                    <a:p>
                      <a:pPr lvl="1" algn="just">
                        <a:spcAft>
                          <a:spcPts val="535"/>
                        </a:spcAft>
                      </a:pPr>
                      <a:r>
                        <a:rPr lang="ja-JP" sz="1800" b="0" kern="0" dirty="0" smtClean="0">
                          <a:solidFill>
                            <a:schemeClr val="tx1"/>
                          </a:solidFill>
                          <a:latin typeface="ＭＳ ゴシック" pitchFamily="49" charset="-128"/>
                          <a:ea typeface="ＭＳ ゴシック" pitchFamily="49" charset="-128"/>
                          <a:cs typeface="メイリオ"/>
                        </a:rPr>
                        <a:t>※</a:t>
                      </a:r>
                      <a:r>
                        <a:rPr lang="ja-JP" altLang="en-US" sz="1800" b="0" kern="0" dirty="0" smtClean="0">
                          <a:solidFill>
                            <a:schemeClr val="tx1"/>
                          </a:solidFill>
                          <a:latin typeface="ＭＳ ゴシック" pitchFamily="49" charset="-128"/>
                          <a:ea typeface="ＭＳ ゴシック" pitchFamily="49" charset="-128"/>
                          <a:cs typeface="メイリオ"/>
                        </a:rPr>
                        <a:t>障害</a:t>
                      </a:r>
                      <a:r>
                        <a:rPr lang="ja-JP" sz="1800" b="0" kern="0" dirty="0" smtClean="0">
                          <a:solidFill>
                            <a:schemeClr val="tx1"/>
                          </a:solidFill>
                          <a:latin typeface="ＭＳ ゴシック" pitchFamily="49" charset="-128"/>
                          <a:ea typeface="ＭＳ ゴシック" pitchFamily="49" charset="-128"/>
                          <a:cs typeface="メイリオ"/>
                        </a:rPr>
                        <a:t>者</a:t>
                      </a:r>
                      <a:r>
                        <a:rPr lang="ja-JP" sz="1800" b="0" kern="0" dirty="0">
                          <a:solidFill>
                            <a:schemeClr val="tx1"/>
                          </a:solidFill>
                          <a:latin typeface="ＭＳ ゴシック" pitchFamily="49" charset="-128"/>
                          <a:ea typeface="ＭＳ ゴシック" pitchFamily="49" charset="-128"/>
                          <a:cs typeface="メイリオ"/>
                        </a:rPr>
                        <a:t>手帳を取得している場合は、診断書を省略</a:t>
                      </a:r>
                      <a:r>
                        <a:rPr lang="ja-JP" sz="1800" b="0" kern="0" dirty="0" smtClean="0">
                          <a:solidFill>
                            <a:schemeClr val="tx1"/>
                          </a:solidFill>
                          <a:latin typeface="ＭＳ ゴシック" pitchFamily="49" charset="-128"/>
                          <a:ea typeface="ＭＳ ゴシック" pitchFamily="49" charset="-128"/>
                          <a:cs typeface="メイリオ"/>
                        </a:rPr>
                        <a:t>できます</a:t>
                      </a:r>
                      <a:endParaRPr lang="en-US" altLang="ja-JP" sz="1800" b="0" kern="0" dirty="0" smtClean="0">
                        <a:solidFill>
                          <a:schemeClr val="tx1"/>
                        </a:solidFill>
                        <a:latin typeface="ＭＳ ゴシック" pitchFamily="49" charset="-128"/>
                        <a:ea typeface="ＭＳ ゴシック" pitchFamily="49" charset="-128"/>
                        <a:cs typeface="メイリオ"/>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697409">
                <a:tc>
                  <a:txBody>
                    <a:bodyPr/>
                    <a:lstStyle/>
                    <a:p>
                      <a:pPr algn="l">
                        <a:spcAft>
                          <a:spcPts val="535"/>
                        </a:spcAft>
                      </a:pPr>
                      <a:r>
                        <a:rPr lang="ja-JP" sz="2000" b="1" kern="0" dirty="0">
                          <a:solidFill>
                            <a:srgbClr val="002060"/>
                          </a:solidFill>
                          <a:latin typeface="ＭＳ ゴシック" pitchFamily="49" charset="-128"/>
                          <a:ea typeface="ＭＳ ゴシック" pitchFamily="49" charset="-128"/>
                          <a:cs typeface="メイリオ"/>
                        </a:rPr>
                        <a:t>支給</a:t>
                      </a:r>
                      <a:r>
                        <a:rPr lang="ja-JP" sz="2000" b="1" kern="0" dirty="0" smtClean="0">
                          <a:solidFill>
                            <a:srgbClr val="002060"/>
                          </a:solidFill>
                          <a:latin typeface="ＭＳ ゴシック" pitchFamily="49" charset="-128"/>
                          <a:ea typeface="ＭＳ ゴシック" pitchFamily="49" charset="-128"/>
                          <a:cs typeface="メイリオ"/>
                        </a:rPr>
                        <a:t>額</a:t>
                      </a:r>
                      <a:endParaRPr lang="en-US" altLang="ja-JP" sz="2000" b="1" kern="0" dirty="0" smtClean="0">
                        <a:solidFill>
                          <a:srgbClr val="002060"/>
                        </a:solidFill>
                        <a:latin typeface="ＭＳ ゴシック" pitchFamily="49" charset="-128"/>
                        <a:ea typeface="ＭＳ ゴシック" pitchFamily="49" charset="-128"/>
                        <a:cs typeface="メイリオ"/>
                      </a:endParaRPr>
                    </a:p>
                    <a:p>
                      <a:pPr algn="l">
                        <a:spcAft>
                          <a:spcPts val="535"/>
                        </a:spcAft>
                      </a:pPr>
                      <a:r>
                        <a:rPr lang="ja-JP" sz="2000" b="1" kern="0" dirty="0" smtClean="0">
                          <a:solidFill>
                            <a:srgbClr val="002060"/>
                          </a:solidFill>
                          <a:latin typeface="ＭＳ ゴシック" pitchFamily="49" charset="-128"/>
                          <a:ea typeface="ＭＳ ゴシック" pitchFamily="49" charset="-128"/>
                          <a:cs typeface="メイリオ"/>
                        </a:rPr>
                        <a:t>（月額）</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lvl="1" algn="just">
                        <a:spcAft>
                          <a:spcPts val="535"/>
                        </a:spcAft>
                      </a:pPr>
                      <a:r>
                        <a:rPr lang="en-US" sz="1800" b="0" kern="0" dirty="0" smtClean="0">
                          <a:solidFill>
                            <a:schemeClr val="tx1"/>
                          </a:solidFill>
                          <a:latin typeface="ＭＳ ゴシック" pitchFamily="49" charset="-128"/>
                          <a:ea typeface="ＭＳ ゴシック" pitchFamily="49" charset="-128"/>
                          <a:cs typeface="メイリオ"/>
                        </a:rPr>
                        <a:t> 1</a:t>
                      </a:r>
                      <a:r>
                        <a:rPr lang="ja-JP" sz="1800" b="0" kern="0" dirty="0">
                          <a:solidFill>
                            <a:schemeClr val="tx1"/>
                          </a:solidFill>
                          <a:latin typeface="ＭＳ ゴシック" pitchFamily="49" charset="-128"/>
                          <a:ea typeface="ＭＳ ゴシック" pitchFamily="49" charset="-128"/>
                          <a:cs typeface="メイリオ"/>
                        </a:rPr>
                        <a:t>級・・・</a:t>
                      </a:r>
                      <a:r>
                        <a:rPr lang="en-US" sz="1800" b="0" kern="0" dirty="0" smtClean="0">
                          <a:solidFill>
                            <a:schemeClr val="tx1"/>
                          </a:solidFill>
                          <a:latin typeface="ＭＳ ゴシック" pitchFamily="49" charset="-128"/>
                          <a:ea typeface="ＭＳ ゴシック" pitchFamily="49" charset="-128"/>
                          <a:cs typeface="メイリオ"/>
                        </a:rPr>
                        <a:t>50,</a:t>
                      </a:r>
                      <a:r>
                        <a:rPr lang="en-US" altLang="ja-JP" sz="1800" b="0" kern="0" dirty="0" smtClean="0">
                          <a:solidFill>
                            <a:schemeClr val="tx1"/>
                          </a:solidFill>
                          <a:latin typeface="ＭＳ ゴシック" pitchFamily="49" charset="-128"/>
                          <a:ea typeface="ＭＳ ゴシック" pitchFamily="49" charset="-128"/>
                          <a:cs typeface="メイリオ"/>
                        </a:rPr>
                        <a:t>050</a:t>
                      </a:r>
                      <a:r>
                        <a:rPr lang="ja-JP" sz="1800" b="0" kern="0" dirty="0" smtClean="0">
                          <a:solidFill>
                            <a:schemeClr val="tx1"/>
                          </a:solidFill>
                          <a:latin typeface="ＭＳ ゴシック" pitchFamily="49" charset="-128"/>
                          <a:ea typeface="ＭＳ ゴシック" pitchFamily="49" charset="-128"/>
                          <a:cs typeface="メイリオ"/>
                        </a:rPr>
                        <a:t>円</a:t>
                      </a:r>
                      <a:endParaRPr lang="ja-JP" sz="1800" b="0" kern="100" dirty="0">
                        <a:solidFill>
                          <a:schemeClr val="tx1"/>
                        </a:solidFill>
                        <a:latin typeface="ＭＳ ゴシック" pitchFamily="49" charset="-128"/>
                        <a:ea typeface="ＭＳ ゴシック" pitchFamily="49" charset="-128"/>
                        <a:cs typeface="Times New Roman"/>
                      </a:endParaRPr>
                    </a:p>
                    <a:p>
                      <a:pPr lvl="1" algn="just">
                        <a:spcAft>
                          <a:spcPts val="535"/>
                        </a:spcAft>
                      </a:pPr>
                      <a:r>
                        <a:rPr lang="ja-JP" sz="1800" b="0" kern="0" dirty="0">
                          <a:solidFill>
                            <a:schemeClr val="tx1"/>
                          </a:solidFill>
                          <a:latin typeface="ＭＳ ゴシック" pitchFamily="49" charset="-128"/>
                          <a:ea typeface="ＭＳ ゴシック" pitchFamily="49" charset="-128"/>
                          <a:cs typeface="メイリオ"/>
                        </a:rPr>
                        <a:t>２級・・・</a:t>
                      </a:r>
                      <a:r>
                        <a:rPr lang="en-US" sz="1800" b="0" kern="0" dirty="0" smtClean="0">
                          <a:solidFill>
                            <a:schemeClr val="tx1"/>
                          </a:solidFill>
                          <a:latin typeface="ＭＳ ゴシック" pitchFamily="49" charset="-128"/>
                          <a:ea typeface="ＭＳ ゴシック" pitchFamily="49" charset="-128"/>
                          <a:cs typeface="メイリオ"/>
                        </a:rPr>
                        <a:t>33,</a:t>
                      </a:r>
                      <a:r>
                        <a:rPr lang="en-US" altLang="ja-JP" sz="1800" b="0" kern="0" dirty="0" smtClean="0">
                          <a:solidFill>
                            <a:schemeClr val="tx1"/>
                          </a:solidFill>
                          <a:latin typeface="ＭＳ ゴシック" pitchFamily="49" charset="-128"/>
                          <a:ea typeface="ＭＳ ゴシック" pitchFamily="49" charset="-128"/>
                          <a:cs typeface="メイリオ"/>
                        </a:rPr>
                        <a:t>33</a:t>
                      </a:r>
                      <a:r>
                        <a:rPr lang="en-US" sz="1800" b="0" kern="0" dirty="0" smtClean="0">
                          <a:solidFill>
                            <a:schemeClr val="tx1"/>
                          </a:solidFill>
                          <a:latin typeface="ＭＳ ゴシック" pitchFamily="49" charset="-128"/>
                          <a:ea typeface="ＭＳ ゴシック" pitchFamily="49" charset="-128"/>
                          <a:cs typeface="メイリオ"/>
                        </a:rPr>
                        <a:t>0</a:t>
                      </a:r>
                      <a:r>
                        <a:rPr lang="ja-JP" sz="1800" b="0" kern="0" dirty="0">
                          <a:solidFill>
                            <a:schemeClr val="tx1"/>
                          </a:solidFill>
                          <a:latin typeface="ＭＳ ゴシック" pitchFamily="49" charset="-128"/>
                          <a:ea typeface="ＭＳ ゴシック" pitchFamily="49" charset="-128"/>
                          <a:cs typeface="メイリオ"/>
                        </a:rPr>
                        <a:t>円</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54719">
                <a:tc>
                  <a:txBody>
                    <a:bodyPr/>
                    <a:lstStyle/>
                    <a:p>
                      <a:pPr algn="l">
                        <a:spcAft>
                          <a:spcPts val="535"/>
                        </a:spcAft>
                      </a:pPr>
                      <a:r>
                        <a:rPr lang="ja-JP" sz="2000" b="1" kern="0" dirty="0">
                          <a:solidFill>
                            <a:srgbClr val="002060"/>
                          </a:solidFill>
                          <a:latin typeface="ＭＳ ゴシック" pitchFamily="49" charset="-128"/>
                          <a:ea typeface="ＭＳ ゴシック" pitchFamily="49" charset="-128"/>
                          <a:cs typeface="メイリオ"/>
                        </a:rPr>
                        <a:t>その他</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lvl="1" algn="just">
                        <a:spcAft>
                          <a:spcPts val="535"/>
                        </a:spcAft>
                      </a:pPr>
                      <a:r>
                        <a:rPr lang="ja-JP" altLang="en-US" sz="1800" b="0" kern="0" dirty="0" smtClean="0">
                          <a:solidFill>
                            <a:schemeClr val="tx1"/>
                          </a:solidFill>
                          <a:latin typeface="ＭＳ ゴシック" pitchFamily="49" charset="-128"/>
                          <a:ea typeface="ＭＳ ゴシック" pitchFamily="49" charset="-128"/>
                          <a:cs typeface="メイリオ"/>
                        </a:rPr>
                        <a:t>障害</a:t>
                      </a:r>
                      <a:r>
                        <a:rPr lang="ja-JP" sz="1800" b="0" kern="0" dirty="0" smtClean="0">
                          <a:solidFill>
                            <a:schemeClr val="tx1"/>
                          </a:solidFill>
                          <a:latin typeface="ＭＳ ゴシック" pitchFamily="49" charset="-128"/>
                          <a:ea typeface="ＭＳ ゴシック" pitchFamily="49" charset="-128"/>
                          <a:cs typeface="メイリオ"/>
                        </a:rPr>
                        <a:t>の</a:t>
                      </a:r>
                      <a:r>
                        <a:rPr lang="ja-JP" sz="1800" b="0" kern="0" dirty="0">
                          <a:solidFill>
                            <a:schemeClr val="tx1"/>
                          </a:solidFill>
                          <a:latin typeface="ＭＳ ゴシック" pitchFamily="49" charset="-128"/>
                          <a:ea typeface="ＭＳ ゴシック" pitchFamily="49" charset="-128"/>
                          <a:cs typeface="メイリオ"/>
                        </a:rPr>
                        <a:t>種類、程度に</a:t>
                      </a:r>
                      <a:r>
                        <a:rPr lang="ja-JP" sz="1800" b="0" kern="0" dirty="0" smtClean="0">
                          <a:solidFill>
                            <a:schemeClr val="tx1"/>
                          </a:solidFill>
                          <a:latin typeface="ＭＳ ゴシック" pitchFamily="49" charset="-128"/>
                          <a:ea typeface="ＭＳ ゴシック" pitchFamily="49" charset="-128"/>
                          <a:cs typeface="メイリオ"/>
                        </a:rPr>
                        <a:t>より１年</a:t>
                      </a:r>
                      <a:r>
                        <a:rPr lang="ja-JP" sz="1800" b="0" kern="0" dirty="0">
                          <a:solidFill>
                            <a:schemeClr val="tx1"/>
                          </a:solidFill>
                          <a:latin typeface="ＭＳ ゴシック" pitchFamily="49" charset="-128"/>
                          <a:ea typeface="ＭＳ ゴシック" pitchFamily="49" charset="-128"/>
                          <a:cs typeface="メイリオ"/>
                        </a:rPr>
                        <a:t>から</a:t>
                      </a:r>
                      <a:r>
                        <a:rPr lang="en-US" sz="1800" b="0" kern="0" dirty="0">
                          <a:solidFill>
                            <a:schemeClr val="tx1"/>
                          </a:solidFill>
                          <a:latin typeface="ＭＳ ゴシック" pitchFamily="49" charset="-128"/>
                          <a:ea typeface="ＭＳ ゴシック" pitchFamily="49" charset="-128"/>
                          <a:cs typeface="メイリオ"/>
                        </a:rPr>
                        <a:t>2</a:t>
                      </a:r>
                      <a:r>
                        <a:rPr lang="ja-JP" sz="1800" b="0" kern="0" dirty="0">
                          <a:solidFill>
                            <a:schemeClr val="tx1"/>
                          </a:solidFill>
                          <a:latin typeface="ＭＳ ゴシック" pitchFamily="49" charset="-128"/>
                          <a:ea typeface="ＭＳ ゴシック" pitchFamily="49" charset="-128"/>
                          <a:cs typeface="メイリオ"/>
                        </a:rPr>
                        <a:t>年程度</a:t>
                      </a:r>
                      <a:r>
                        <a:rPr lang="ja-JP" sz="1800" b="0" kern="0" dirty="0" smtClean="0">
                          <a:solidFill>
                            <a:schemeClr val="tx1"/>
                          </a:solidFill>
                          <a:latin typeface="ＭＳ ゴシック" pitchFamily="49" charset="-128"/>
                          <a:ea typeface="ＭＳ ゴシック" pitchFamily="49" charset="-128"/>
                          <a:cs typeface="メイリオ"/>
                        </a:rPr>
                        <a:t>の有効期限</a:t>
                      </a:r>
                      <a:r>
                        <a:rPr lang="ja-JP" altLang="en-US" sz="1800" b="0" kern="0" dirty="0" smtClean="0">
                          <a:solidFill>
                            <a:schemeClr val="tx1"/>
                          </a:solidFill>
                          <a:latin typeface="ＭＳ ゴシック" pitchFamily="49" charset="-128"/>
                          <a:ea typeface="ＭＳ ゴシック" pitchFamily="49" charset="-128"/>
                          <a:cs typeface="メイリオ"/>
                        </a:rPr>
                        <a:t>あり</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5" name="スライド番号プレースホルダ 4"/>
          <p:cNvSpPr>
            <a:spLocks noGrp="1"/>
          </p:cNvSpPr>
          <p:nvPr>
            <p:ph type="sldNum" sz="quarter" idx="12"/>
          </p:nvPr>
        </p:nvSpPr>
        <p:spPr/>
        <p:txBody>
          <a:bodyPr/>
          <a:lstStyle/>
          <a:p>
            <a:fld id="{7C579F6A-F8B1-4A32-8D9F-1EEC59A918CF}" type="slidenum">
              <a:rPr kumimoji="1" lang="ja-JP" altLang="en-US" smtClean="0"/>
              <a:pPr/>
              <a:t>14</a:t>
            </a:fld>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7427168" cy="922114"/>
          </a:xfrm>
        </p:spPr>
        <p:txBody>
          <a:bodyPr/>
          <a:lstStyle/>
          <a:p>
            <a:pPr>
              <a:spcAft>
                <a:spcPts val="1075"/>
              </a:spcAft>
            </a:pPr>
            <a:r>
              <a:rPr lang="ja-JP" altLang="en-US" sz="3200" kern="0" dirty="0" smtClean="0">
                <a:solidFill>
                  <a:srgbClr val="0060A8"/>
                </a:solidFill>
                <a:latin typeface="HGP創英角ﾎﾟｯﾌﾟ体" pitchFamily="50" charset="-128"/>
                <a:ea typeface="HGP創英角ﾎﾟｯﾌﾟ体" pitchFamily="50" charset="-128"/>
                <a:cs typeface="Times New Roman"/>
              </a:rPr>
              <a:t>障害</a:t>
            </a:r>
            <a:r>
              <a:rPr lang="ja-JP" altLang="ja-JP" sz="3200" kern="0" dirty="0" smtClean="0">
                <a:solidFill>
                  <a:srgbClr val="0060A8"/>
                </a:solidFill>
                <a:latin typeface="HGP創英角ﾎﾟｯﾌﾟ体" pitchFamily="50" charset="-128"/>
                <a:ea typeface="HGP創英角ﾎﾟｯﾌﾟ体" pitchFamily="50" charset="-128"/>
                <a:cs typeface="Times New Roman"/>
              </a:rPr>
              <a:t>児福祉手当</a:t>
            </a:r>
            <a:endParaRPr lang="ja-JP" altLang="ja-JP" sz="1800" kern="100" dirty="0">
              <a:solidFill>
                <a:srgbClr val="0060A8"/>
              </a:solidFill>
              <a:latin typeface="HGP創英角ﾎﾟｯﾌﾟ体" pitchFamily="50" charset="-128"/>
              <a:ea typeface="HGP創英角ﾎﾟｯﾌﾟ体" pitchFamily="50" charset="-128"/>
              <a:cs typeface="Times New Roman"/>
            </a:endParaRPr>
          </a:p>
        </p:txBody>
      </p:sp>
      <p:sp>
        <p:nvSpPr>
          <p:cNvPr id="3" name="コンテンツ プレースホルダ 2"/>
          <p:cNvSpPr>
            <a:spLocks noGrp="1"/>
          </p:cNvSpPr>
          <p:nvPr>
            <p:ph idx="1"/>
          </p:nvPr>
        </p:nvSpPr>
        <p:spPr>
          <a:xfrm>
            <a:off x="467544" y="1340768"/>
            <a:ext cx="8064896" cy="5133184"/>
          </a:xfrm>
        </p:spPr>
        <p:txBody>
          <a:bodyPr/>
          <a:lstStyle/>
          <a:p>
            <a:pPr>
              <a:spcAft>
                <a:spcPts val="1075"/>
              </a:spcAft>
            </a:pPr>
            <a:r>
              <a:rPr lang="ja-JP" altLang="ja-JP" sz="2400" kern="0" dirty="0" smtClean="0">
                <a:latin typeface="ＭＳ ゴシック" pitchFamily="49" charset="-128"/>
                <a:ea typeface="ＭＳ ゴシック" pitchFamily="49" charset="-128"/>
                <a:cs typeface="メイリオ"/>
              </a:rPr>
              <a:t>満</a:t>
            </a:r>
            <a:r>
              <a:rPr lang="en-US" altLang="ja-JP" sz="2400" kern="0" dirty="0" smtClean="0">
                <a:latin typeface="ＭＳ ゴシック" pitchFamily="49" charset="-128"/>
                <a:ea typeface="ＭＳ ゴシック" pitchFamily="49" charset="-128"/>
                <a:cs typeface="メイリオ"/>
              </a:rPr>
              <a:t>20</a:t>
            </a:r>
            <a:r>
              <a:rPr lang="ja-JP" altLang="ja-JP" sz="2400" kern="0" dirty="0" smtClean="0">
                <a:latin typeface="ＭＳ ゴシック" pitchFamily="49" charset="-128"/>
                <a:ea typeface="ＭＳ ゴシック" pitchFamily="49" charset="-128"/>
                <a:cs typeface="メイリオ"/>
              </a:rPr>
              <a:t>歳未満の方で、重度の</a:t>
            </a:r>
            <a:r>
              <a:rPr lang="ja-JP" altLang="en-US" sz="2400" kern="0" dirty="0" smtClean="0">
                <a:latin typeface="ＭＳ ゴシック" pitchFamily="49" charset="-128"/>
                <a:ea typeface="ＭＳ ゴシック" pitchFamily="49" charset="-128"/>
                <a:cs typeface="メイリオ"/>
              </a:rPr>
              <a:t>障害</a:t>
            </a:r>
            <a:r>
              <a:rPr lang="ja-JP" altLang="ja-JP" sz="2400" kern="0" dirty="0" smtClean="0">
                <a:latin typeface="ＭＳ ゴシック" pitchFamily="49" charset="-128"/>
                <a:ea typeface="ＭＳ ゴシック" pitchFamily="49" charset="-128"/>
                <a:cs typeface="メイリオ"/>
              </a:rPr>
              <a:t>のため、日常生活において在宅で常時の介護を必要とする</a:t>
            </a:r>
            <a:r>
              <a:rPr lang="ja-JP" altLang="en-US" sz="2400" kern="0" dirty="0" smtClean="0">
                <a:latin typeface="ＭＳ ゴシック" pitchFamily="49" charset="-128"/>
                <a:ea typeface="ＭＳ ゴシック" pitchFamily="49" charset="-128"/>
                <a:cs typeface="メイリオ"/>
              </a:rPr>
              <a:t>児</a:t>
            </a:r>
            <a:r>
              <a:rPr lang="ja-JP" altLang="ja-JP" sz="2400" kern="0" dirty="0" smtClean="0">
                <a:latin typeface="ＭＳ ゴシック" pitchFamily="49" charset="-128"/>
                <a:ea typeface="ＭＳ ゴシック" pitchFamily="49" charset="-128"/>
                <a:cs typeface="メイリオ"/>
              </a:rPr>
              <a:t>に支給される手当です。</a:t>
            </a:r>
            <a:r>
              <a:rPr lang="ja-JP" altLang="en-US" sz="1200" kern="0" dirty="0" smtClean="0">
                <a:latin typeface="ＭＳ ゴシック" pitchFamily="49" charset="-128"/>
                <a:ea typeface="ＭＳ ゴシック" pitchFamily="49" charset="-128"/>
                <a:cs typeface="メイリオ"/>
              </a:rPr>
              <a:t>　　　　　　　　　　　　　　　　　　　　　　　　　　　　　　　　　　　　　　　　　　　　　　　　　　　　　　　　　　</a:t>
            </a:r>
            <a:endParaRPr lang="en-US" altLang="ja-JP" sz="1200" kern="0" dirty="0" smtClean="0">
              <a:latin typeface="ＭＳ ゴシック" pitchFamily="49" charset="-128"/>
              <a:ea typeface="ＭＳ ゴシック" pitchFamily="49" charset="-128"/>
              <a:cs typeface="メイリオ"/>
            </a:endParaRPr>
          </a:p>
          <a:p>
            <a:pPr>
              <a:spcAft>
                <a:spcPts val="1075"/>
              </a:spcAft>
              <a:buNone/>
            </a:pPr>
            <a:r>
              <a:rPr lang="ja-JP" altLang="en-US" sz="1200" kern="0" dirty="0">
                <a:latin typeface="ＭＳ ゴシック" pitchFamily="49" charset="-128"/>
                <a:ea typeface="ＭＳ ゴシック" pitchFamily="49" charset="-128"/>
                <a:cs typeface="メイリオ"/>
              </a:rPr>
              <a:t>　</a:t>
            </a:r>
            <a:r>
              <a:rPr lang="ja-JP" altLang="en-US" sz="1200" kern="0" dirty="0" smtClean="0">
                <a:latin typeface="ＭＳ ゴシック" pitchFamily="49" charset="-128"/>
                <a:ea typeface="ＭＳ ゴシック" pitchFamily="49" charset="-128"/>
                <a:cs typeface="メイリオ"/>
              </a:rPr>
              <a:t>　　　　　　　　　　　　　　　　　　　　　　　　　　　　　　　　　　　　</a:t>
            </a:r>
            <a:r>
              <a:rPr lang="ja-JP" altLang="en-US" sz="1600" kern="0" dirty="0" smtClean="0">
                <a:latin typeface="ＭＳ ゴシック" pitchFamily="49" charset="-128"/>
                <a:ea typeface="ＭＳ ゴシック" pitchFamily="49" charset="-128"/>
                <a:cs typeface="メイリオ"/>
              </a:rPr>
              <a:t>　（京都市の場合）</a:t>
            </a:r>
            <a:endParaRPr lang="en-US" altLang="ja-JP" sz="1600" kern="0" dirty="0" smtClean="0">
              <a:latin typeface="ＭＳ ゴシック" pitchFamily="49" charset="-128"/>
              <a:ea typeface="ＭＳ ゴシック" pitchFamily="49" charset="-128"/>
              <a:cs typeface="メイリオ"/>
            </a:endParaRPr>
          </a:p>
          <a:p>
            <a:pPr>
              <a:spcAft>
                <a:spcPts val="1075"/>
              </a:spcAft>
              <a:buNone/>
            </a:pPr>
            <a:endParaRPr lang="ja-JP" altLang="ja-JP" kern="100" dirty="0" smtClean="0">
              <a:latin typeface="ＭＳ ゴシック" pitchFamily="49" charset="-128"/>
              <a:ea typeface="ＭＳ ゴシック" pitchFamily="49" charset="-128"/>
              <a:cs typeface="Times New Roman"/>
            </a:endParaRPr>
          </a:p>
          <a:p>
            <a:endParaRPr kumimoji="1" lang="ja-JP" altLang="en-US" dirty="0"/>
          </a:p>
        </p:txBody>
      </p:sp>
      <p:graphicFrame>
        <p:nvGraphicFramePr>
          <p:cNvPr id="4" name="表 3"/>
          <p:cNvGraphicFramePr>
            <a:graphicFrameLocks noGrp="1"/>
          </p:cNvGraphicFramePr>
          <p:nvPr/>
        </p:nvGraphicFramePr>
        <p:xfrm>
          <a:off x="827584" y="3068960"/>
          <a:ext cx="7344816" cy="3312368"/>
        </p:xfrm>
        <a:graphic>
          <a:graphicData uri="http://schemas.openxmlformats.org/drawingml/2006/table">
            <a:tbl>
              <a:tblPr firstRow="1" bandRow="1">
                <a:tableStyleId>{5C22544A-7EE6-4342-B048-85BDC9FD1C3A}</a:tableStyleId>
              </a:tblPr>
              <a:tblGrid>
                <a:gridCol w="2016224"/>
                <a:gridCol w="5328592"/>
              </a:tblGrid>
              <a:tr h="591935">
                <a:tc>
                  <a:txBody>
                    <a:bodyPr/>
                    <a:lstStyle/>
                    <a:p>
                      <a:pPr algn="just">
                        <a:spcAft>
                          <a:spcPts val="535"/>
                        </a:spcAft>
                      </a:pPr>
                      <a:r>
                        <a:rPr lang="ja-JP" sz="2000" b="1" kern="0" dirty="0">
                          <a:solidFill>
                            <a:srgbClr val="002060"/>
                          </a:solidFill>
                          <a:latin typeface="ＭＳ ゴシック" pitchFamily="49" charset="-128"/>
                          <a:ea typeface="ＭＳ ゴシック" pitchFamily="49" charset="-128"/>
                          <a:cs typeface="メイリオ"/>
                        </a:rPr>
                        <a:t>担当窓口</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lvl="1" algn="just">
                        <a:spcAft>
                          <a:spcPts val="535"/>
                        </a:spcAft>
                      </a:pPr>
                      <a:r>
                        <a:rPr lang="ja-JP" sz="1800" b="0" kern="0" dirty="0">
                          <a:solidFill>
                            <a:schemeClr val="tx1"/>
                          </a:solidFill>
                          <a:latin typeface="ＭＳ ゴシック" pitchFamily="49" charset="-128"/>
                          <a:ea typeface="ＭＳ ゴシック" pitchFamily="49" charset="-128"/>
                          <a:cs typeface="メイリオ"/>
                        </a:rPr>
                        <a:t>市区役所　</a:t>
                      </a:r>
                      <a:r>
                        <a:rPr lang="ja-JP" altLang="en-US" sz="1800" b="0" kern="0" dirty="0" smtClean="0">
                          <a:solidFill>
                            <a:schemeClr val="tx1"/>
                          </a:solidFill>
                          <a:latin typeface="ＭＳ ゴシック" pitchFamily="49" charset="-128"/>
                          <a:ea typeface="ＭＳ ゴシック" pitchFamily="49" charset="-128"/>
                          <a:cs typeface="メイリオ"/>
                        </a:rPr>
                        <a:t>福祉部支援課</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025855">
                <a:tc>
                  <a:txBody>
                    <a:bodyPr/>
                    <a:lstStyle/>
                    <a:p>
                      <a:pPr algn="just">
                        <a:spcAft>
                          <a:spcPts val="535"/>
                        </a:spcAft>
                      </a:pPr>
                      <a:r>
                        <a:rPr lang="ja-JP" sz="2000" b="1" kern="0">
                          <a:solidFill>
                            <a:srgbClr val="002060"/>
                          </a:solidFill>
                          <a:latin typeface="ＭＳ ゴシック" pitchFamily="49" charset="-128"/>
                          <a:ea typeface="ＭＳ ゴシック" pitchFamily="49" charset="-128"/>
                          <a:cs typeface="メイリオ"/>
                        </a:rPr>
                        <a:t>必要書類</a:t>
                      </a:r>
                      <a:endParaRPr lang="ja-JP" sz="2000" b="1" kern="10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lvl="1" algn="just">
                        <a:spcAft>
                          <a:spcPts val="535"/>
                        </a:spcAft>
                      </a:pPr>
                      <a:r>
                        <a:rPr lang="ja-JP" sz="1800" b="0" kern="0" dirty="0">
                          <a:solidFill>
                            <a:schemeClr val="tx1"/>
                          </a:solidFill>
                          <a:latin typeface="ＭＳ ゴシック" pitchFamily="49" charset="-128"/>
                          <a:ea typeface="ＭＳ ゴシック" pitchFamily="49" charset="-128"/>
                          <a:cs typeface="メイリオ"/>
                        </a:rPr>
                        <a:t>請求書</a:t>
                      </a:r>
                      <a:endParaRPr lang="ja-JP" sz="1800" b="0" kern="100" dirty="0">
                        <a:solidFill>
                          <a:schemeClr val="tx1"/>
                        </a:solidFill>
                        <a:latin typeface="ＭＳ ゴシック" pitchFamily="49" charset="-128"/>
                        <a:ea typeface="ＭＳ ゴシック" pitchFamily="49" charset="-128"/>
                        <a:cs typeface="Times New Roman"/>
                      </a:endParaRPr>
                    </a:p>
                    <a:p>
                      <a:pPr lvl="1" algn="just">
                        <a:spcAft>
                          <a:spcPts val="535"/>
                        </a:spcAft>
                      </a:pPr>
                      <a:r>
                        <a:rPr lang="ja-JP" sz="1800" b="0" kern="0" dirty="0">
                          <a:solidFill>
                            <a:schemeClr val="tx1"/>
                          </a:solidFill>
                          <a:latin typeface="ＭＳ ゴシック" pitchFamily="49" charset="-128"/>
                          <a:ea typeface="ＭＳ ゴシック" pitchFamily="49" charset="-128"/>
                          <a:cs typeface="メイリオ"/>
                        </a:rPr>
                        <a:t>医師の診断書</a:t>
                      </a:r>
                      <a:endParaRPr lang="ja-JP" sz="1800" b="0" kern="100" dirty="0">
                        <a:solidFill>
                          <a:schemeClr val="tx1"/>
                        </a:solidFill>
                        <a:latin typeface="ＭＳ ゴシック" pitchFamily="49" charset="-128"/>
                        <a:ea typeface="ＭＳ ゴシック" pitchFamily="49" charset="-128"/>
                        <a:cs typeface="Times New Roman"/>
                      </a:endParaRPr>
                    </a:p>
                    <a:p>
                      <a:pPr lvl="1" algn="just">
                        <a:spcAft>
                          <a:spcPts val="535"/>
                        </a:spcAft>
                      </a:pPr>
                      <a:r>
                        <a:rPr lang="ja-JP" sz="1800" b="0" kern="0" dirty="0">
                          <a:solidFill>
                            <a:schemeClr val="tx1"/>
                          </a:solidFill>
                          <a:latin typeface="ＭＳ ゴシック" pitchFamily="49" charset="-128"/>
                          <a:ea typeface="ＭＳ ゴシック" pitchFamily="49" charset="-128"/>
                          <a:cs typeface="メイリオ"/>
                        </a:rPr>
                        <a:t>戸籍謄本</a:t>
                      </a:r>
                      <a:endParaRPr lang="ja-JP" sz="1800" b="0" kern="100" dirty="0">
                        <a:solidFill>
                          <a:schemeClr val="tx1"/>
                        </a:solidFill>
                        <a:latin typeface="ＭＳ ゴシック" pitchFamily="49" charset="-128"/>
                        <a:ea typeface="ＭＳ ゴシック" pitchFamily="49" charset="-128"/>
                        <a:cs typeface="Times New Roman"/>
                      </a:endParaRPr>
                    </a:p>
                    <a:p>
                      <a:pPr lvl="1" algn="just">
                        <a:spcAft>
                          <a:spcPts val="535"/>
                        </a:spcAft>
                      </a:pPr>
                      <a:r>
                        <a:rPr lang="ja-JP" sz="1800" b="0" kern="0" dirty="0">
                          <a:solidFill>
                            <a:schemeClr val="tx1"/>
                          </a:solidFill>
                          <a:latin typeface="ＭＳ ゴシック" pitchFamily="49" charset="-128"/>
                          <a:ea typeface="ＭＳ ゴシック" pitchFamily="49" charset="-128"/>
                          <a:cs typeface="メイリオ"/>
                        </a:rPr>
                        <a:t>住民票</a:t>
                      </a:r>
                      <a:endParaRPr lang="ja-JP" sz="1800" b="0" kern="100" dirty="0">
                        <a:solidFill>
                          <a:schemeClr val="tx1"/>
                        </a:solidFill>
                        <a:latin typeface="ＭＳ ゴシック" pitchFamily="49" charset="-128"/>
                        <a:ea typeface="ＭＳ ゴシック" pitchFamily="49" charset="-128"/>
                        <a:cs typeface="Times New Roman"/>
                      </a:endParaRPr>
                    </a:p>
                    <a:p>
                      <a:pPr lvl="1" algn="just">
                        <a:spcAft>
                          <a:spcPts val="535"/>
                        </a:spcAft>
                      </a:pPr>
                      <a:r>
                        <a:rPr lang="ja-JP" sz="1800" b="0" kern="0" dirty="0">
                          <a:solidFill>
                            <a:schemeClr val="tx1"/>
                          </a:solidFill>
                          <a:latin typeface="ＭＳ ゴシック" pitchFamily="49" charset="-128"/>
                          <a:ea typeface="ＭＳ ゴシック" pitchFamily="49" charset="-128"/>
                          <a:cs typeface="メイリオ"/>
                        </a:rPr>
                        <a:t>所得現況届　※所得制限有</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694578">
                <a:tc>
                  <a:txBody>
                    <a:bodyPr/>
                    <a:lstStyle/>
                    <a:p>
                      <a:pPr algn="just">
                        <a:spcAft>
                          <a:spcPts val="535"/>
                        </a:spcAft>
                      </a:pPr>
                      <a:r>
                        <a:rPr lang="ja-JP" sz="2000" b="1" kern="0" dirty="0">
                          <a:solidFill>
                            <a:srgbClr val="002060"/>
                          </a:solidFill>
                          <a:latin typeface="ＭＳ ゴシック" pitchFamily="49" charset="-128"/>
                          <a:ea typeface="ＭＳ ゴシック" pitchFamily="49" charset="-128"/>
                          <a:cs typeface="メイリオ"/>
                        </a:rPr>
                        <a:t>支給</a:t>
                      </a:r>
                      <a:r>
                        <a:rPr lang="ja-JP" sz="2000" b="1" kern="0" dirty="0" smtClean="0">
                          <a:solidFill>
                            <a:srgbClr val="002060"/>
                          </a:solidFill>
                          <a:latin typeface="ＭＳ ゴシック" pitchFamily="49" charset="-128"/>
                          <a:ea typeface="ＭＳ ゴシック" pitchFamily="49" charset="-128"/>
                          <a:cs typeface="メイリオ"/>
                        </a:rPr>
                        <a:t>額</a:t>
                      </a:r>
                      <a:r>
                        <a:rPr lang="ja-JP" altLang="en-US" sz="2000" b="1" kern="0" dirty="0" smtClean="0">
                          <a:solidFill>
                            <a:srgbClr val="002060"/>
                          </a:solidFill>
                          <a:latin typeface="ＭＳ ゴシック" pitchFamily="49" charset="-128"/>
                          <a:ea typeface="ＭＳ ゴシック" pitchFamily="49" charset="-128"/>
                          <a:cs typeface="メイリオ"/>
                        </a:rPr>
                        <a:t>（</a:t>
                      </a:r>
                      <a:r>
                        <a:rPr lang="ja-JP" sz="2000" b="1" kern="0" dirty="0" smtClean="0">
                          <a:solidFill>
                            <a:srgbClr val="002060"/>
                          </a:solidFill>
                          <a:latin typeface="ＭＳ ゴシック" pitchFamily="49" charset="-128"/>
                          <a:ea typeface="ＭＳ ゴシック" pitchFamily="49" charset="-128"/>
                          <a:cs typeface="メイリオ"/>
                        </a:rPr>
                        <a:t>月額</a:t>
                      </a:r>
                      <a:r>
                        <a:rPr lang="ja-JP" sz="2000" b="1" kern="0" dirty="0">
                          <a:solidFill>
                            <a:srgbClr val="002060"/>
                          </a:solidFill>
                          <a:latin typeface="ＭＳ ゴシック" pitchFamily="49" charset="-128"/>
                          <a:ea typeface="ＭＳ ゴシック" pitchFamily="49" charset="-128"/>
                          <a:cs typeface="メイリオ"/>
                        </a:rPr>
                        <a:t>）</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lvl="1" algn="just">
                        <a:spcAft>
                          <a:spcPts val="535"/>
                        </a:spcAft>
                      </a:pPr>
                      <a:r>
                        <a:rPr lang="en-US" sz="1800" b="0" kern="0" dirty="0" smtClean="0">
                          <a:solidFill>
                            <a:schemeClr val="tx1"/>
                          </a:solidFill>
                          <a:latin typeface="ＭＳ ゴシック" pitchFamily="49" charset="-128"/>
                          <a:ea typeface="ＭＳ ゴシック" pitchFamily="49" charset="-128"/>
                          <a:cs typeface="メイリオ"/>
                        </a:rPr>
                        <a:t>14,</a:t>
                      </a:r>
                      <a:r>
                        <a:rPr lang="en-US" altLang="ja-JP" sz="1800" b="0" kern="0" dirty="0" smtClean="0">
                          <a:solidFill>
                            <a:schemeClr val="tx1"/>
                          </a:solidFill>
                          <a:latin typeface="ＭＳ ゴシック" pitchFamily="49" charset="-128"/>
                          <a:ea typeface="ＭＳ ゴシック" pitchFamily="49" charset="-128"/>
                          <a:cs typeface="メイリオ"/>
                        </a:rPr>
                        <a:t>1</a:t>
                      </a:r>
                      <a:r>
                        <a:rPr lang="en-US" sz="1800" b="0" kern="0" dirty="0" smtClean="0">
                          <a:solidFill>
                            <a:schemeClr val="tx1"/>
                          </a:solidFill>
                          <a:latin typeface="ＭＳ ゴシック" pitchFamily="49" charset="-128"/>
                          <a:ea typeface="ＭＳ ゴシック" pitchFamily="49" charset="-128"/>
                          <a:cs typeface="メイリオ"/>
                        </a:rPr>
                        <a:t>80</a:t>
                      </a:r>
                      <a:r>
                        <a:rPr lang="ja-JP" sz="1800" b="0" kern="0" dirty="0">
                          <a:solidFill>
                            <a:schemeClr val="tx1"/>
                          </a:solidFill>
                          <a:latin typeface="ＭＳ ゴシック" pitchFamily="49" charset="-128"/>
                          <a:ea typeface="ＭＳ ゴシック" pitchFamily="49" charset="-128"/>
                          <a:cs typeface="メイリオ"/>
                        </a:rPr>
                        <a:t>円</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5" name="スライド番号プレースホルダ 4"/>
          <p:cNvSpPr>
            <a:spLocks noGrp="1"/>
          </p:cNvSpPr>
          <p:nvPr>
            <p:ph type="sldNum" sz="quarter" idx="12"/>
          </p:nvPr>
        </p:nvSpPr>
        <p:spPr/>
        <p:txBody>
          <a:bodyPr/>
          <a:lstStyle/>
          <a:p>
            <a:fld id="{7C579F6A-F8B1-4A32-8D9F-1EEC59A918CF}" type="slidenum">
              <a:rPr kumimoji="1" lang="ja-JP" altLang="en-US" smtClean="0"/>
              <a:pPr/>
              <a:t>15</a:t>
            </a:fld>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476672"/>
            <a:ext cx="7467600" cy="1143000"/>
          </a:xfrm>
        </p:spPr>
        <p:txBody>
          <a:bodyPr>
            <a:normAutofit fontScale="90000"/>
          </a:bodyPr>
          <a:lstStyle/>
          <a:p>
            <a:pPr>
              <a:spcAft>
                <a:spcPts val="0"/>
              </a:spcAft>
            </a:pPr>
            <a:r>
              <a:rPr lang="ja-JP" altLang="en-US" sz="3200" kern="100" dirty="0" smtClean="0">
                <a:solidFill>
                  <a:srgbClr val="0070C0"/>
                </a:solidFill>
                <a:latin typeface="HGP創英角ﾎﾟｯﾌﾟ体" pitchFamily="50" charset="-128"/>
                <a:ea typeface="HGP創英角ﾎﾟｯﾌﾟ体" pitchFamily="50" charset="-128"/>
                <a:cs typeface="Times New Roman"/>
              </a:rPr>
              <a:t>雇用保険（基本手当）</a:t>
            </a:r>
            <a:r>
              <a:rPr lang="ja-JP" altLang="ja-JP" sz="2000" kern="100" dirty="0" smtClean="0">
                <a:solidFill>
                  <a:srgbClr val="0070C0"/>
                </a:solidFill>
                <a:latin typeface="Century"/>
                <a:ea typeface="ＭＳ 明朝"/>
                <a:cs typeface="Times New Roman"/>
              </a:rPr>
              <a:t/>
            </a:r>
            <a:br>
              <a:rPr lang="ja-JP" altLang="ja-JP" sz="2000" kern="100" dirty="0" smtClean="0">
                <a:solidFill>
                  <a:srgbClr val="0070C0"/>
                </a:solidFill>
                <a:latin typeface="Century"/>
                <a:ea typeface="ＭＳ 明朝"/>
                <a:cs typeface="Times New Roman"/>
              </a:rPr>
            </a:br>
            <a:endParaRPr kumimoji="1" lang="ja-JP" altLang="en-US" dirty="0">
              <a:solidFill>
                <a:srgbClr val="0070C0"/>
              </a:solidFill>
            </a:endParaRPr>
          </a:p>
        </p:txBody>
      </p:sp>
      <p:sp>
        <p:nvSpPr>
          <p:cNvPr id="3" name="コンテンツ プレースホルダ 2"/>
          <p:cNvSpPr>
            <a:spLocks noGrp="1"/>
          </p:cNvSpPr>
          <p:nvPr>
            <p:ph idx="1"/>
          </p:nvPr>
        </p:nvSpPr>
        <p:spPr>
          <a:xfrm>
            <a:off x="457200" y="1340768"/>
            <a:ext cx="7467600" cy="5133184"/>
          </a:xfrm>
        </p:spPr>
        <p:txBody>
          <a:bodyPr/>
          <a:lstStyle/>
          <a:p>
            <a:pPr>
              <a:spcAft>
                <a:spcPts val="1075"/>
              </a:spcAft>
              <a:buNone/>
            </a:pPr>
            <a:endParaRPr lang="ja-JP" altLang="ja-JP" sz="2000" kern="100" dirty="0" smtClean="0">
              <a:latin typeface="ＭＳ ゴシック" pitchFamily="49" charset="-128"/>
              <a:ea typeface="ＭＳ ゴシック" pitchFamily="49" charset="-128"/>
              <a:cs typeface="Times New Roman"/>
            </a:endParaRPr>
          </a:p>
          <a:p>
            <a:pPr>
              <a:buNone/>
            </a:pPr>
            <a:endParaRPr kumimoji="1" lang="ja-JP" altLang="en-US" dirty="0"/>
          </a:p>
        </p:txBody>
      </p:sp>
      <p:graphicFrame>
        <p:nvGraphicFramePr>
          <p:cNvPr id="4" name="表 3"/>
          <p:cNvGraphicFramePr>
            <a:graphicFrameLocks noGrp="1"/>
          </p:cNvGraphicFramePr>
          <p:nvPr/>
        </p:nvGraphicFramePr>
        <p:xfrm>
          <a:off x="611560" y="1340768"/>
          <a:ext cx="8208912" cy="5036757"/>
        </p:xfrm>
        <a:graphic>
          <a:graphicData uri="http://schemas.openxmlformats.org/drawingml/2006/table">
            <a:tbl>
              <a:tblPr firstRow="1" bandRow="1">
                <a:tableStyleId>{5C22544A-7EE6-4342-B048-85BDC9FD1C3A}</a:tableStyleId>
              </a:tblPr>
              <a:tblGrid>
                <a:gridCol w="1800200"/>
                <a:gridCol w="6408712"/>
              </a:tblGrid>
              <a:tr h="1008112">
                <a:tc>
                  <a:txBody>
                    <a:bodyPr/>
                    <a:lstStyle/>
                    <a:p>
                      <a:pPr algn="just">
                        <a:spcAft>
                          <a:spcPts val="535"/>
                        </a:spcAft>
                      </a:pPr>
                      <a:r>
                        <a:rPr lang="ja-JP" altLang="en-US" sz="2000" b="1" kern="0" dirty="0" smtClean="0">
                          <a:solidFill>
                            <a:srgbClr val="002060"/>
                          </a:solidFill>
                          <a:latin typeface="ＭＳ ゴシック" pitchFamily="49" charset="-128"/>
                          <a:ea typeface="ＭＳ ゴシック" pitchFamily="49" charset="-128"/>
                          <a:cs typeface="メイリオ"/>
                        </a:rPr>
                        <a:t>受給要件</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b="0" dirty="0" smtClean="0">
                          <a:solidFill>
                            <a:schemeClr val="tx1"/>
                          </a:solidFill>
                          <a:latin typeface="ＭＳ ゴシック" pitchFamily="49" charset="-128"/>
                          <a:ea typeface="ＭＳ ゴシック" pitchFamily="49" charset="-128"/>
                        </a:rPr>
                        <a:t>・離職日以前の</a:t>
                      </a:r>
                      <a:r>
                        <a:rPr lang="en-US" altLang="ja-JP" sz="1800" b="0" dirty="0" smtClean="0">
                          <a:solidFill>
                            <a:schemeClr val="tx1"/>
                          </a:solidFill>
                          <a:latin typeface="ＭＳ ゴシック" pitchFamily="49" charset="-128"/>
                          <a:ea typeface="ＭＳ ゴシック" pitchFamily="49" charset="-128"/>
                        </a:rPr>
                        <a:t>2</a:t>
                      </a:r>
                      <a:r>
                        <a:rPr lang="ja-JP" altLang="en-US" sz="1800" b="0" dirty="0" smtClean="0">
                          <a:solidFill>
                            <a:schemeClr val="tx1"/>
                          </a:solidFill>
                          <a:latin typeface="ＭＳ ゴシック" pitchFamily="49" charset="-128"/>
                          <a:ea typeface="ＭＳ ゴシック" pitchFamily="49" charset="-128"/>
                        </a:rPr>
                        <a:t>年間に被保険者期間が</a:t>
                      </a:r>
                      <a:r>
                        <a:rPr lang="en-US" altLang="ja-JP" sz="1800" b="0" dirty="0" smtClean="0">
                          <a:solidFill>
                            <a:schemeClr val="tx1"/>
                          </a:solidFill>
                          <a:latin typeface="ＭＳ ゴシック" pitchFamily="49" charset="-128"/>
                          <a:ea typeface="ＭＳ ゴシック" pitchFamily="49" charset="-128"/>
                        </a:rPr>
                        <a:t>12</a:t>
                      </a:r>
                      <a:r>
                        <a:rPr lang="ja-JP" altLang="en-US" sz="1800" b="0" dirty="0" smtClean="0">
                          <a:solidFill>
                            <a:schemeClr val="tx1"/>
                          </a:solidFill>
                          <a:latin typeface="ＭＳ ゴシック" pitchFamily="49" charset="-128"/>
                          <a:ea typeface="ＭＳ ゴシック" pitchFamily="49" charset="-128"/>
                        </a:rPr>
                        <a:t>ヶ月あること</a:t>
                      </a:r>
                      <a:endParaRPr lang="en-US" altLang="ja-JP" sz="1800" b="0" dirty="0" smtClean="0">
                        <a:solidFill>
                          <a:schemeClr val="tx1"/>
                        </a:solidFill>
                        <a:latin typeface="ＭＳ ゴシック" pitchFamily="49" charset="-128"/>
                        <a:ea typeface="ＭＳ ゴシック"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b="0" dirty="0" smtClean="0">
                          <a:solidFill>
                            <a:schemeClr val="tx1"/>
                          </a:solidFill>
                          <a:latin typeface="ＭＳ ゴシック" pitchFamily="49" charset="-128"/>
                          <a:ea typeface="ＭＳ ゴシック" pitchFamily="49" charset="-128"/>
                        </a:rPr>
                        <a:t>・労働意思と労働能力があること</a:t>
                      </a:r>
                      <a:endParaRPr lang="en-US" altLang="ja-JP" sz="1800" b="0" dirty="0" smtClean="0">
                        <a:solidFill>
                          <a:schemeClr val="tx1"/>
                        </a:solidFill>
                        <a:latin typeface="ＭＳ ゴシック" pitchFamily="49" charset="-128"/>
                        <a:ea typeface="ＭＳ ゴシック"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b="0" dirty="0" smtClean="0">
                          <a:solidFill>
                            <a:schemeClr val="tx1"/>
                          </a:solidFill>
                          <a:latin typeface="ＭＳ ゴシック" pitchFamily="49" charset="-128"/>
                          <a:ea typeface="ＭＳ ゴシック" pitchFamily="49" charset="-128"/>
                        </a:rPr>
                        <a:t>・</a:t>
                      </a:r>
                      <a:r>
                        <a:rPr lang="en-US" altLang="ja-JP" sz="1800" b="0" dirty="0" smtClean="0">
                          <a:solidFill>
                            <a:schemeClr val="tx1"/>
                          </a:solidFill>
                          <a:latin typeface="ＭＳ ゴシック" pitchFamily="49" charset="-128"/>
                          <a:ea typeface="ＭＳ ゴシック" pitchFamily="49" charset="-128"/>
                        </a:rPr>
                        <a:t>4</a:t>
                      </a:r>
                      <a:r>
                        <a:rPr lang="ja-JP" altLang="en-US" sz="1800" b="0" dirty="0" smtClean="0">
                          <a:solidFill>
                            <a:schemeClr val="tx1"/>
                          </a:solidFill>
                          <a:latin typeface="ＭＳ ゴシック" pitchFamily="49" charset="-128"/>
                          <a:ea typeface="ＭＳ ゴシック" pitchFamily="49" charset="-128"/>
                        </a:rPr>
                        <a:t>週間に１回ずつ失業の認定日に出頭し失業認定を受ける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656184">
                <a:tc>
                  <a:txBody>
                    <a:bodyPr/>
                    <a:lstStyle/>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2000" b="1" kern="0" dirty="0" smtClean="0">
                          <a:solidFill>
                            <a:srgbClr val="002060"/>
                          </a:solidFill>
                          <a:latin typeface="ＭＳ ゴシック" pitchFamily="49" charset="-128"/>
                          <a:ea typeface="ＭＳ ゴシック" pitchFamily="49" charset="-128"/>
                          <a:cs typeface="メイリオ"/>
                        </a:rPr>
                        <a:t>受給期間</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1800" b="0" kern="100" dirty="0" smtClean="0">
                          <a:solidFill>
                            <a:schemeClr val="tx1"/>
                          </a:solidFill>
                          <a:latin typeface="ＭＳ ゴシック" pitchFamily="49" charset="-128"/>
                          <a:ea typeface="ＭＳ ゴシック" pitchFamily="49" charset="-128"/>
                          <a:cs typeface="Times New Roman"/>
                        </a:rPr>
                        <a:t>・原則として離職日の翌日から</a:t>
                      </a:r>
                      <a:r>
                        <a:rPr lang="en-US" altLang="ja-JP" sz="1800" b="0" kern="100" dirty="0" smtClean="0">
                          <a:solidFill>
                            <a:schemeClr val="tx1"/>
                          </a:solidFill>
                          <a:latin typeface="ＭＳ ゴシック" pitchFamily="49" charset="-128"/>
                          <a:ea typeface="ＭＳ ゴシック" pitchFamily="49" charset="-128"/>
                          <a:cs typeface="Times New Roman"/>
                        </a:rPr>
                        <a:t>1</a:t>
                      </a:r>
                      <a:r>
                        <a:rPr lang="ja-JP" altLang="en-US" sz="1800" b="0" kern="100" dirty="0" smtClean="0">
                          <a:solidFill>
                            <a:schemeClr val="tx1"/>
                          </a:solidFill>
                          <a:latin typeface="ＭＳ ゴシック" pitchFamily="49" charset="-128"/>
                          <a:ea typeface="ＭＳ ゴシック" pitchFamily="49" charset="-128"/>
                          <a:cs typeface="Times New Roman"/>
                        </a:rPr>
                        <a:t>年間</a:t>
                      </a:r>
                      <a:endParaRPr lang="en-US" altLang="ja-JP" sz="1800" b="0" kern="100" dirty="0" smtClean="0">
                        <a:solidFill>
                          <a:schemeClr val="tx1"/>
                        </a:solidFill>
                        <a:latin typeface="ＭＳ ゴシック" pitchFamily="49" charset="-128"/>
                        <a:ea typeface="ＭＳ ゴシック" pitchFamily="49" charset="-128"/>
                        <a:cs typeface="Times New Roman"/>
                      </a:endParaRPr>
                    </a:p>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1800" b="0" kern="100" dirty="0" smtClean="0">
                          <a:solidFill>
                            <a:schemeClr val="tx1"/>
                          </a:solidFill>
                          <a:latin typeface="ＭＳ ゴシック" pitchFamily="49" charset="-128"/>
                          <a:ea typeface="ＭＳ ゴシック" pitchFamily="49" charset="-128"/>
                          <a:cs typeface="Times New Roman"/>
                        </a:rPr>
                        <a:t>・病気やケガなどですぐに働けない人は、事前の申請に</a:t>
                      </a:r>
                      <a:endParaRPr lang="en-US" altLang="ja-JP" sz="1800" b="0" kern="100" dirty="0" smtClean="0">
                        <a:solidFill>
                          <a:schemeClr val="tx1"/>
                        </a:solidFill>
                        <a:latin typeface="ＭＳ ゴシック" pitchFamily="49" charset="-128"/>
                        <a:ea typeface="ＭＳ ゴシック" pitchFamily="49" charset="-128"/>
                        <a:cs typeface="Times New Roman"/>
                      </a:endParaRPr>
                    </a:p>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1800" b="0" kern="100" dirty="0" smtClean="0">
                          <a:solidFill>
                            <a:schemeClr val="tx1"/>
                          </a:solidFill>
                          <a:latin typeface="ＭＳ ゴシック" pitchFamily="49" charset="-128"/>
                          <a:ea typeface="ＭＳ ゴシック" pitchFamily="49" charset="-128"/>
                          <a:cs typeface="Times New Roman"/>
                        </a:rPr>
                        <a:t>　よって基本手当の受給期間を最長</a:t>
                      </a:r>
                      <a:r>
                        <a:rPr lang="en-US" altLang="ja-JP" sz="1800" b="0" kern="100" dirty="0" smtClean="0">
                          <a:solidFill>
                            <a:schemeClr val="tx1"/>
                          </a:solidFill>
                          <a:latin typeface="ＭＳ ゴシック" pitchFamily="49" charset="-128"/>
                          <a:ea typeface="ＭＳ ゴシック" pitchFamily="49" charset="-128"/>
                          <a:cs typeface="Times New Roman"/>
                        </a:rPr>
                        <a:t>4</a:t>
                      </a:r>
                      <a:r>
                        <a:rPr lang="ja-JP" altLang="en-US" sz="1800" b="0" kern="100" dirty="0" smtClean="0">
                          <a:solidFill>
                            <a:schemeClr val="tx1"/>
                          </a:solidFill>
                          <a:latin typeface="ＭＳ ゴシック" pitchFamily="49" charset="-128"/>
                          <a:ea typeface="ＭＳ ゴシック" pitchFamily="49" charset="-128"/>
                          <a:cs typeface="Times New Roman"/>
                        </a:rPr>
                        <a:t>年まで延長可能</a:t>
                      </a:r>
                      <a:endParaRPr lang="en-US" altLang="ja-JP" sz="1800" b="0" kern="100" dirty="0" smtClean="0">
                        <a:solidFill>
                          <a:schemeClr val="tx1"/>
                        </a:solidFill>
                        <a:latin typeface="ＭＳ ゴシック" pitchFamily="49" charset="-128"/>
                        <a:ea typeface="ＭＳ ゴシック" pitchFamily="49" charset="-128"/>
                        <a:cs typeface="Times New Roman"/>
                      </a:endParaRPr>
                    </a:p>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1800" b="0" kern="100" dirty="0" smtClean="0">
                          <a:solidFill>
                            <a:schemeClr val="tx1"/>
                          </a:solidFill>
                          <a:latin typeface="ＭＳ ゴシック" pitchFamily="49" charset="-128"/>
                          <a:ea typeface="ＭＳ ゴシック" pitchFamily="49" charset="-128"/>
                          <a:cs typeface="Times New Roman"/>
                        </a:rPr>
                        <a:t>・傷病手当金との併給は不可、雇用保険の受給期間を延長し</a:t>
                      </a:r>
                      <a:endParaRPr lang="en-US" altLang="ja-JP" sz="1800" b="0" kern="100" dirty="0" smtClean="0">
                        <a:solidFill>
                          <a:schemeClr val="tx1"/>
                        </a:solidFill>
                        <a:latin typeface="ＭＳ ゴシック" pitchFamily="49" charset="-128"/>
                        <a:ea typeface="ＭＳ ゴシック" pitchFamily="49" charset="-128"/>
                        <a:cs typeface="Times New Roman"/>
                      </a:endParaRPr>
                    </a:p>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1800" b="0" kern="100" dirty="0" smtClean="0">
                          <a:solidFill>
                            <a:schemeClr val="tx1"/>
                          </a:solidFill>
                          <a:latin typeface="ＭＳ ゴシック" pitchFamily="49" charset="-128"/>
                          <a:ea typeface="ＭＳ ゴシック" pitchFamily="49" charset="-128"/>
                          <a:cs typeface="Times New Roman"/>
                        </a:rPr>
                        <a:t>　傷病手当金受給と治療が終了したら雇用保険を受給する</a:t>
                      </a:r>
                      <a:endParaRPr lang="en-US" altLang="ja-JP" sz="1800" b="0" kern="100" dirty="0" smtClean="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183741">
                <a:tc>
                  <a:txBody>
                    <a:bodyPr/>
                    <a:lstStyle/>
                    <a:p>
                      <a:pPr algn="just">
                        <a:spcAft>
                          <a:spcPts val="535"/>
                        </a:spcAft>
                      </a:pPr>
                      <a:r>
                        <a:rPr lang="ja-JP" altLang="en-US" sz="2000" b="1" kern="100" dirty="0" smtClean="0">
                          <a:solidFill>
                            <a:srgbClr val="002060"/>
                          </a:solidFill>
                          <a:latin typeface="ＭＳ ゴシック" pitchFamily="49" charset="-128"/>
                          <a:ea typeface="ＭＳ ゴシック" pitchFamily="49" charset="-128"/>
                          <a:cs typeface="Times New Roman"/>
                        </a:rPr>
                        <a:t>所定給付日数</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spcAft>
                          <a:spcPts val="535"/>
                        </a:spcAft>
                      </a:pPr>
                      <a:r>
                        <a:rPr lang="ja-JP" altLang="en-US" sz="1800" b="0" kern="100" dirty="0" smtClean="0">
                          <a:solidFill>
                            <a:schemeClr val="tx1"/>
                          </a:solidFill>
                          <a:latin typeface="ＭＳ ゴシック" pitchFamily="49" charset="-128"/>
                          <a:ea typeface="ＭＳ ゴシック" pitchFamily="49" charset="-128"/>
                          <a:cs typeface="Times New Roman"/>
                        </a:rPr>
                        <a:t>　特定受給資格者であるかどうか、就職困難者であるか</a:t>
                      </a:r>
                      <a:endParaRPr lang="en-US" altLang="ja-JP" sz="1800" b="0" kern="100" dirty="0" smtClean="0">
                        <a:solidFill>
                          <a:schemeClr val="tx1"/>
                        </a:solidFill>
                        <a:latin typeface="ＭＳ ゴシック" pitchFamily="49" charset="-128"/>
                        <a:ea typeface="ＭＳ ゴシック" pitchFamily="49" charset="-128"/>
                        <a:cs typeface="Times New Roman"/>
                      </a:endParaRPr>
                    </a:p>
                    <a:p>
                      <a:pPr algn="just">
                        <a:spcAft>
                          <a:spcPts val="535"/>
                        </a:spcAft>
                      </a:pPr>
                      <a:r>
                        <a:rPr lang="ja-JP" altLang="en-US" sz="1800" b="0" kern="100" dirty="0" smtClean="0">
                          <a:solidFill>
                            <a:schemeClr val="tx1"/>
                          </a:solidFill>
                          <a:latin typeface="ＭＳ ゴシック" pitchFamily="49" charset="-128"/>
                          <a:ea typeface="ＭＳ ゴシック" pitchFamily="49" charset="-128"/>
                          <a:cs typeface="Times New Roman"/>
                        </a:rPr>
                        <a:t>　どうか離職日における年齢、算定基礎期間の長さなどの</a:t>
                      </a:r>
                      <a:endParaRPr lang="en-US" altLang="ja-JP" sz="1800" b="0" kern="100" dirty="0" smtClean="0">
                        <a:solidFill>
                          <a:schemeClr val="tx1"/>
                        </a:solidFill>
                        <a:latin typeface="ＭＳ ゴシック" pitchFamily="49" charset="-128"/>
                        <a:ea typeface="ＭＳ ゴシック" pitchFamily="49" charset="-128"/>
                        <a:cs typeface="Times New Roman"/>
                      </a:endParaRPr>
                    </a:p>
                    <a:p>
                      <a:pPr algn="just">
                        <a:spcAft>
                          <a:spcPts val="535"/>
                        </a:spcAft>
                      </a:pPr>
                      <a:r>
                        <a:rPr lang="ja-JP" altLang="en-US" sz="1800" b="0" kern="100" dirty="0" smtClean="0">
                          <a:solidFill>
                            <a:schemeClr val="tx1"/>
                          </a:solidFill>
                          <a:latin typeface="ＭＳ ゴシック" pitchFamily="49" charset="-128"/>
                          <a:ea typeface="ＭＳ ゴシック" pitchFamily="49" charset="-128"/>
                          <a:cs typeface="Times New Roman"/>
                        </a:rPr>
                        <a:t>　条件によって決まります。</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096929">
                <a:tc>
                  <a:txBody>
                    <a:bodyPr/>
                    <a:lstStyle/>
                    <a:p>
                      <a:pPr algn="just">
                        <a:spcAft>
                          <a:spcPts val="535"/>
                        </a:spcAft>
                      </a:pPr>
                      <a:r>
                        <a:rPr lang="ja-JP" altLang="en-US" sz="2000" b="1" kern="100" dirty="0" smtClean="0">
                          <a:solidFill>
                            <a:srgbClr val="002060"/>
                          </a:solidFill>
                          <a:latin typeface="ＭＳ ゴシック" pitchFamily="49" charset="-128"/>
                          <a:ea typeface="ＭＳ ゴシック" pitchFamily="49" charset="-128"/>
                          <a:cs typeface="Times New Roman"/>
                        </a:rPr>
                        <a:t>基本手当日額の上限額</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lvl="1"/>
                      <a:r>
                        <a:rPr lang="en-US" altLang="ja-JP" sz="1800" b="0" dirty="0" smtClean="0">
                          <a:solidFill>
                            <a:schemeClr val="tx1"/>
                          </a:solidFill>
                          <a:latin typeface="ＭＳ ゴシック" pitchFamily="49" charset="-128"/>
                          <a:ea typeface="ＭＳ ゴシック" pitchFamily="49" charset="-128"/>
                        </a:rPr>
                        <a:t>30</a:t>
                      </a:r>
                      <a:r>
                        <a:rPr lang="ja-JP" altLang="en-US" sz="1800" b="0" dirty="0" smtClean="0">
                          <a:solidFill>
                            <a:schemeClr val="tx1"/>
                          </a:solidFill>
                          <a:latin typeface="ＭＳ ゴシック" pitchFamily="49" charset="-128"/>
                          <a:ea typeface="ＭＳ ゴシック" pitchFamily="49" charset="-128"/>
                        </a:rPr>
                        <a:t>歳未満：　　　　　</a:t>
                      </a:r>
                      <a:r>
                        <a:rPr lang="en-US" altLang="ja-JP" sz="1800" b="0" dirty="0" smtClean="0">
                          <a:solidFill>
                            <a:schemeClr val="tx1"/>
                          </a:solidFill>
                          <a:latin typeface="ＭＳ ゴシック" pitchFamily="49" charset="-128"/>
                          <a:ea typeface="ＭＳ ゴシック" pitchFamily="49" charset="-128"/>
                        </a:rPr>
                        <a:t>6,405</a:t>
                      </a:r>
                      <a:r>
                        <a:rPr lang="ja-JP" altLang="en-US" sz="1800" b="0" dirty="0" smtClean="0">
                          <a:solidFill>
                            <a:schemeClr val="tx1"/>
                          </a:solidFill>
                          <a:latin typeface="ＭＳ ゴシック" pitchFamily="49" charset="-128"/>
                          <a:ea typeface="ＭＳ ゴシック" pitchFamily="49" charset="-128"/>
                        </a:rPr>
                        <a:t>円</a:t>
                      </a:r>
                      <a:endParaRPr lang="en-US" altLang="ja-JP" sz="1800" b="0" dirty="0" smtClean="0">
                        <a:solidFill>
                          <a:schemeClr val="tx1"/>
                        </a:solidFill>
                        <a:latin typeface="ＭＳ ゴシック" pitchFamily="49" charset="-128"/>
                        <a:ea typeface="ＭＳ ゴシック" pitchFamily="49" charset="-128"/>
                      </a:endParaRPr>
                    </a:p>
                    <a:p>
                      <a:pPr lvl="1"/>
                      <a:r>
                        <a:rPr lang="en-US" altLang="ja-JP" sz="1800" b="0" dirty="0" smtClean="0">
                          <a:solidFill>
                            <a:schemeClr val="tx1"/>
                          </a:solidFill>
                          <a:latin typeface="ＭＳ ゴシック" pitchFamily="49" charset="-128"/>
                          <a:ea typeface="ＭＳ ゴシック" pitchFamily="49" charset="-128"/>
                        </a:rPr>
                        <a:t>30</a:t>
                      </a:r>
                      <a:r>
                        <a:rPr lang="ja-JP" altLang="en-US" sz="1800" b="0" dirty="0" smtClean="0">
                          <a:solidFill>
                            <a:schemeClr val="tx1"/>
                          </a:solidFill>
                          <a:latin typeface="ＭＳ ゴシック" pitchFamily="49" charset="-128"/>
                          <a:ea typeface="ＭＳ ゴシック" pitchFamily="49" charset="-128"/>
                        </a:rPr>
                        <a:t>歳以上</a:t>
                      </a:r>
                      <a:r>
                        <a:rPr lang="en-US" altLang="ja-JP" sz="1800" b="0" dirty="0" smtClean="0">
                          <a:solidFill>
                            <a:schemeClr val="tx1"/>
                          </a:solidFill>
                          <a:latin typeface="ＭＳ ゴシック" pitchFamily="49" charset="-128"/>
                          <a:ea typeface="ＭＳ ゴシック" pitchFamily="49" charset="-128"/>
                        </a:rPr>
                        <a:t>45</a:t>
                      </a:r>
                      <a:r>
                        <a:rPr lang="ja-JP" altLang="en-US" sz="1800" b="0" dirty="0" smtClean="0">
                          <a:solidFill>
                            <a:schemeClr val="tx1"/>
                          </a:solidFill>
                          <a:latin typeface="ＭＳ ゴシック" pitchFamily="49" charset="-128"/>
                          <a:ea typeface="ＭＳ ゴシック" pitchFamily="49" charset="-128"/>
                        </a:rPr>
                        <a:t>歳未満：　</a:t>
                      </a:r>
                      <a:r>
                        <a:rPr lang="en-US" altLang="ja-JP" sz="1800" b="0" dirty="0" smtClean="0">
                          <a:solidFill>
                            <a:schemeClr val="tx1"/>
                          </a:solidFill>
                          <a:latin typeface="ＭＳ ゴシック" pitchFamily="49" charset="-128"/>
                          <a:ea typeface="ＭＳ ゴシック" pitchFamily="49" charset="-128"/>
                        </a:rPr>
                        <a:t>7,115</a:t>
                      </a:r>
                      <a:r>
                        <a:rPr lang="ja-JP" altLang="en-US" sz="1800" b="0" dirty="0" smtClean="0">
                          <a:solidFill>
                            <a:schemeClr val="tx1"/>
                          </a:solidFill>
                          <a:latin typeface="ＭＳ ゴシック" pitchFamily="49" charset="-128"/>
                          <a:ea typeface="ＭＳ ゴシック" pitchFamily="49" charset="-128"/>
                        </a:rPr>
                        <a:t>円</a:t>
                      </a:r>
                      <a:endParaRPr lang="en-US" altLang="ja-JP" sz="1800" b="0" dirty="0" smtClean="0">
                        <a:solidFill>
                          <a:schemeClr val="tx1"/>
                        </a:solidFill>
                        <a:latin typeface="ＭＳ ゴシック" pitchFamily="49" charset="-128"/>
                        <a:ea typeface="ＭＳ ゴシック" pitchFamily="49" charset="-128"/>
                      </a:endParaRPr>
                    </a:p>
                    <a:p>
                      <a:pPr lvl="1"/>
                      <a:r>
                        <a:rPr lang="en-US" altLang="ja-JP" sz="1800" b="0" dirty="0" smtClean="0">
                          <a:solidFill>
                            <a:schemeClr val="tx1"/>
                          </a:solidFill>
                          <a:latin typeface="ＭＳ ゴシック" pitchFamily="49" charset="-128"/>
                          <a:ea typeface="ＭＳ ゴシック" pitchFamily="49" charset="-128"/>
                        </a:rPr>
                        <a:t>45</a:t>
                      </a:r>
                      <a:r>
                        <a:rPr lang="ja-JP" altLang="en-US" sz="1800" b="0" dirty="0" smtClean="0">
                          <a:solidFill>
                            <a:schemeClr val="tx1"/>
                          </a:solidFill>
                          <a:latin typeface="ＭＳ ゴシック" pitchFamily="49" charset="-128"/>
                          <a:ea typeface="ＭＳ ゴシック" pitchFamily="49" charset="-128"/>
                        </a:rPr>
                        <a:t>歳以上</a:t>
                      </a:r>
                      <a:r>
                        <a:rPr lang="en-US" altLang="ja-JP" sz="1800" b="0" dirty="0" smtClean="0">
                          <a:solidFill>
                            <a:schemeClr val="tx1"/>
                          </a:solidFill>
                          <a:latin typeface="ＭＳ ゴシック" pitchFamily="49" charset="-128"/>
                          <a:ea typeface="ＭＳ ゴシック" pitchFamily="49" charset="-128"/>
                        </a:rPr>
                        <a:t>60</a:t>
                      </a:r>
                      <a:r>
                        <a:rPr lang="ja-JP" altLang="en-US" sz="1800" b="0" dirty="0" smtClean="0">
                          <a:solidFill>
                            <a:schemeClr val="tx1"/>
                          </a:solidFill>
                          <a:latin typeface="ＭＳ ゴシック" pitchFamily="49" charset="-128"/>
                          <a:ea typeface="ＭＳ ゴシック" pitchFamily="49" charset="-128"/>
                        </a:rPr>
                        <a:t>歳未満：　</a:t>
                      </a:r>
                      <a:r>
                        <a:rPr lang="en-US" altLang="ja-JP" sz="1800" b="0" dirty="0" smtClean="0">
                          <a:solidFill>
                            <a:schemeClr val="tx1"/>
                          </a:solidFill>
                          <a:latin typeface="ＭＳ ゴシック" pitchFamily="49" charset="-128"/>
                          <a:ea typeface="ＭＳ ゴシック" pitchFamily="49" charset="-128"/>
                        </a:rPr>
                        <a:t>7,830</a:t>
                      </a:r>
                      <a:r>
                        <a:rPr lang="ja-JP" altLang="en-US" sz="1800" b="0" dirty="0" smtClean="0">
                          <a:solidFill>
                            <a:schemeClr val="tx1"/>
                          </a:solidFill>
                          <a:latin typeface="ＭＳ ゴシック" pitchFamily="49" charset="-128"/>
                          <a:ea typeface="ＭＳ ゴシック" pitchFamily="49" charset="-128"/>
                        </a:rPr>
                        <a:t>円</a:t>
                      </a:r>
                      <a:endParaRPr lang="en-US" altLang="ja-JP" sz="1800" b="0" dirty="0" smtClean="0">
                        <a:solidFill>
                          <a:schemeClr val="tx1"/>
                        </a:solidFill>
                        <a:latin typeface="ＭＳ ゴシック" pitchFamily="49" charset="-128"/>
                        <a:ea typeface="ＭＳ ゴシック" pitchFamily="49" charset="-128"/>
                      </a:endParaRPr>
                    </a:p>
                    <a:p>
                      <a:pPr lvl="1"/>
                      <a:r>
                        <a:rPr lang="en-US" altLang="ja-JP" sz="1800" b="0" dirty="0" smtClean="0">
                          <a:solidFill>
                            <a:schemeClr val="tx1"/>
                          </a:solidFill>
                          <a:latin typeface="ＭＳ ゴシック" pitchFamily="49" charset="-128"/>
                          <a:ea typeface="ＭＳ ゴシック" pitchFamily="49" charset="-128"/>
                        </a:rPr>
                        <a:t>60</a:t>
                      </a:r>
                      <a:r>
                        <a:rPr lang="ja-JP" altLang="en-US" sz="1800" b="0" dirty="0" smtClean="0">
                          <a:solidFill>
                            <a:schemeClr val="tx1"/>
                          </a:solidFill>
                          <a:latin typeface="ＭＳ ゴシック" pitchFamily="49" charset="-128"/>
                          <a:ea typeface="ＭＳ ゴシック" pitchFamily="49" charset="-128"/>
                        </a:rPr>
                        <a:t>歳以上</a:t>
                      </a:r>
                      <a:r>
                        <a:rPr lang="en-US" altLang="ja-JP" sz="1800" b="0" dirty="0" smtClean="0">
                          <a:solidFill>
                            <a:schemeClr val="tx1"/>
                          </a:solidFill>
                          <a:latin typeface="ＭＳ ゴシック" pitchFamily="49" charset="-128"/>
                          <a:ea typeface="ＭＳ ゴシック" pitchFamily="49" charset="-128"/>
                        </a:rPr>
                        <a:t>65</a:t>
                      </a:r>
                      <a:r>
                        <a:rPr lang="ja-JP" altLang="en-US" sz="1800" b="0" dirty="0" smtClean="0">
                          <a:solidFill>
                            <a:schemeClr val="tx1"/>
                          </a:solidFill>
                          <a:latin typeface="ＭＳ ゴシック" pitchFamily="49" charset="-128"/>
                          <a:ea typeface="ＭＳ ゴシック" pitchFamily="49" charset="-128"/>
                        </a:rPr>
                        <a:t>歳未満：　</a:t>
                      </a:r>
                      <a:r>
                        <a:rPr lang="en-US" altLang="ja-JP" sz="1800" b="0" dirty="0" smtClean="0">
                          <a:solidFill>
                            <a:schemeClr val="tx1"/>
                          </a:solidFill>
                          <a:latin typeface="ＭＳ ゴシック" pitchFamily="49" charset="-128"/>
                          <a:ea typeface="ＭＳ ゴシック" pitchFamily="49" charset="-128"/>
                        </a:rPr>
                        <a:t>6,723</a:t>
                      </a:r>
                      <a:r>
                        <a:rPr lang="ja-JP" altLang="en-US" sz="1800" b="0" dirty="0" smtClean="0">
                          <a:solidFill>
                            <a:schemeClr val="tx1"/>
                          </a:solidFill>
                          <a:latin typeface="ＭＳ ゴシック" pitchFamily="49" charset="-128"/>
                          <a:ea typeface="ＭＳ ゴシック" pitchFamily="49" charset="-128"/>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5" name="スライド番号プレースホルダ 4"/>
          <p:cNvSpPr>
            <a:spLocks noGrp="1"/>
          </p:cNvSpPr>
          <p:nvPr>
            <p:ph type="sldNum" sz="quarter" idx="12"/>
          </p:nvPr>
        </p:nvSpPr>
        <p:spPr/>
        <p:txBody>
          <a:bodyPr/>
          <a:lstStyle/>
          <a:p>
            <a:fld id="{7C579F6A-F8B1-4A32-8D9F-1EEC59A918CF}" type="slidenum">
              <a:rPr kumimoji="1" lang="ja-JP" altLang="en-US" smtClean="0"/>
              <a:pPr/>
              <a:t>16</a:t>
            </a:fld>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29600" cy="1143000"/>
          </a:xfrm>
        </p:spPr>
        <p:txBody>
          <a:bodyPr>
            <a:normAutofit/>
          </a:bodyPr>
          <a:lstStyle/>
          <a:p>
            <a:pPr>
              <a:spcAft>
                <a:spcPts val="0"/>
              </a:spcAft>
            </a:pPr>
            <a:r>
              <a:rPr lang="ja-JP" altLang="en-US" sz="3200" kern="100" dirty="0" smtClean="0">
                <a:solidFill>
                  <a:srgbClr val="0060A8"/>
                </a:solidFill>
                <a:latin typeface="HGP創英角ﾎﾟｯﾌﾟ体" pitchFamily="50" charset="-128"/>
                <a:ea typeface="HGP創英角ﾎﾟｯﾌﾟ体" pitchFamily="50" charset="-128"/>
                <a:cs typeface="Times New Roman"/>
              </a:rPr>
              <a:t>障害</a:t>
            </a:r>
            <a:r>
              <a:rPr lang="ja-JP" altLang="ja-JP" sz="3200" kern="100" dirty="0" smtClean="0">
                <a:solidFill>
                  <a:srgbClr val="0060A8"/>
                </a:solidFill>
                <a:latin typeface="HGP創英角ﾎﾟｯﾌﾟ体" pitchFamily="50" charset="-128"/>
                <a:ea typeface="HGP創英角ﾎﾟｯﾌﾟ体" pitchFamily="50" charset="-128"/>
                <a:cs typeface="Times New Roman"/>
              </a:rPr>
              <a:t>年金</a:t>
            </a:r>
            <a:r>
              <a:rPr lang="ja-JP" altLang="ja-JP" sz="3200" kern="100" dirty="0" smtClean="0">
                <a:solidFill>
                  <a:srgbClr val="0060A8"/>
                </a:solidFill>
                <a:latin typeface="Century"/>
                <a:ea typeface="ＭＳ 明朝"/>
                <a:cs typeface="Times New Roman"/>
              </a:rPr>
              <a:t/>
            </a:r>
            <a:br>
              <a:rPr lang="ja-JP" altLang="ja-JP" sz="3200" kern="100" dirty="0" smtClean="0">
                <a:solidFill>
                  <a:srgbClr val="0060A8"/>
                </a:solidFill>
                <a:latin typeface="Century"/>
                <a:ea typeface="ＭＳ 明朝"/>
                <a:cs typeface="Times New Roman"/>
              </a:rPr>
            </a:br>
            <a:endParaRPr kumimoji="1" lang="ja-JP" altLang="en-US" sz="3200" dirty="0">
              <a:solidFill>
                <a:srgbClr val="0060A8"/>
              </a:solidFill>
            </a:endParaRPr>
          </a:p>
        </p:txBody>
      </p:sp>
      <p:sp>
        <p:nvSpPr>
          <p:cNvPr id="3" name="コンテンツ プレースホルダ 2"/>
          <p:cNvSpPr>
            <a:spLocks noGrp="1"/>
          </p:cNvSpPr>
          <p:nvPr>
            <p:ph idx="1"/>
          </p:nvPr>
        </p:nvSpPr>
        <p:spPr>
          <a:xfrm>
            <a:off x="457200" y="1340768"/>
            <a:ext cx="8075240" cy="5184576"/>
          </a:xfrm>
        </p:spPr>
        <p:txBody>
          <a:bodyPr/>
          <a:lstStyle/>
          <a:p>
            <a:pPr>
              <a:spcAft>
                <a:spcPts val="1075"/>
              </a:spcAft>
            </a:pPr>
            <a:r>
              <a:rPr lang="en-US" altLang="ja-JP" sz="2000" kern="0" dirty="0" smtClean="0">
                <a:latin typeface="ＭＳ ゴシック" pitchFamily="49" charset="-128"/>
                <a:ea typeface="ＭＳ ゴシック" pitchFamily="49" charset="-128"/>
                <a:cs typeface="メイリオ"/>
              </a:rPr>
              <a:t>20</a:t>
            </a:r>
            <a:r>
              <a:rPr lang="ja-JP" altLang="ja-JP" sz="2000" kern="0" dirty="0" smtClean="0">
                <a:latin typeface="ＭＳ ゴシック" pitchFamily="49" charset="-128"/>
                <a:ea typeface="ＭＳ ゴシック" pitchFamily="49" charset="-128"/>
                <a:cs typeface="メイリオ"/>
              </a:rPr>
              <a:t>歳に達する前に初診日がある病気で</a:t>
            </a:r>
            <a:r>
              <a:rPr lang="ja-JP" altLang="en-US" sz="2000" kern="0" dirty="0" smtClean="0">
                <a:latin typeface="ＭＳ ゴシック" pitchFamily="49" charset="-128"/>
                <a:ea typeface="ＭＳ ゴシック" pitchFamily="49" charset="-128"/>
                <a:cs typeface="メイリオ"/>
              </a:rPr>
              <a:t>障害</a:t>
            </a:r>
            <a:r>
              <a:rPr lang="ja-JP" altLang="ja-JP" sz="2000" kern="0" dirty="0" smtClean="0">
                <a:latin typeface="ＭＳ ゴシック" pitchFamily="49" charset="-128"/>
                <a:ea typeface="ＭＳ ゴシック" pitchFamily="49" charset="-128"/>
                <a:cs typeface="メイリオ"/>
              </a:rPr>
              <a:t>になった場合は</a:t>
            </a:r>
            <a:r>
              <a:rPr lang="en-US" altLang="ja-JP" sz="2000" kern="0" dirty="0" smtClean="0">
                <a:latin typeface="ＭＳ ゴシック" pitchFamily="49" charset="-128"/>
                <a:ea typeface="ＭＳ ゴシック" pitchFamily="49" charset="-128"/>
                <a:cs typeface="メイリオ"/>
              </a:rPr>
              <a:t>20</a:t>
            </a:r>
            <a:r>
              <a:rPr lang="ja-JP" altLang="ja-JP" sz="2000" kern="0" dirty="0" smtClean="0">
                <a:latin typeface="ＭＳ ゴシック" pitchFamily="49" charset="-128"/>
                <a:ea typeface="ＭＳ ゴシック" pitchFamily="49" charset="-128"/>
                <a:cs typeface="メイリオ"/>
              </a:rPr>
              <a:t>歳に達した時に</a:t>
            </a:r>
            <a:r>
              <a:rPr lang="ja-JP" altLang="en-US" sz="2000" kern="0" dirty="0" smtClean="0">
                <a:latin typeface="ＭＳ ゴシック" pitchFamily="49" charset="-128"/>
                <a:ea typeface="ＭＳ ゴシック" pitchFamily="49" charset="-128"/>
                <a:cs typeface="メイリオ"/>
              </a:rPr>
              <a:t>障害</a:t>
            </a:r>
            <a:r>
              <a:rPr lang="ja-JP" altLang="ja-JP" sz="2000" kern="0" dirty="0" smtClean="0">
                <a:latin typeface="ＭＳ ゴシック" pitchFamily="49" charset="-128"/>
                <a:ea typeface="ＭＳ ゴシック" pitchFamily="49" charset="-128"/>
                <a:cs typeface="メイリオ"/>
              </a:rPr>
              <a:t>の程度が</a:t>
            </a:r>
            <a:r>
              <a:rPr lang="en-US" altLang="ja-JP" sz="2000" kern="0" dirty="0" smtClean="0">
                <a:latin typeface="ＭＳ ゴシック" pitchFamily="49" charset="-128"/>
                <a:ea typeface="ＭＳ ゴシック" pitchFamily="49" charset="-128"/>
                <a:cs typeface="メイリオ"/>
              </a:rPr>
              <a:t>1</a:t>
            </a:r>
            <a:r>
              <a:rPr lang="ja-JP" altLang="ja-JP" sz="2000" kern="0" dirty="0" smtClean="0">
                <a:latin typeface="ＭＳ ゴシック" pitchFamily="49" charset="-128"/>
                <a:ea typeface="ＭＳ ゴシック" pitchFamily="49" charset="-128"/>
                <a:cs typeface="メイリオ"/>
              </a:rPr>
              <a:t>級又は２級の状態にあれば、</a:t>
            </a:r>
            <a:r>
              <a:rPr lang="ja-JP" altLang="en-US" sz="2000" kern="0" dirty="0" smtClean="0">
                <a:latin typeface="ＭＳ ゴシック" pitchFamily="49" charset="-128"/>
                <a:ea typeface="ＭＳ ゴシック" pitchFamily="49" charset="-128"/>
                <a:cs typeface="メイリオ"/>
              </a:rPr>
              <a:t>障害</a:t>
            </a:r>
            <a:r>
              <a:rPr lang="ja-JP" altLang="ja-JP" sz="2000" kern="0" dirty="0" smtClean="0">
                <a:latin typeface="ＭＳ ゴシック" pitchFamily="49" charset="-128"/>
                <a:ea typeface="ＭＳ ゴシック" pitchFamily="49" charset="-128"/>
                <a:cs typeface="メイリオ"/>
              </a:rPr>
              <a:t>基礎年金が支給されます。</a:t>
            </a:r>
            <a:r>
              <a:rPr lang="ja-JP" altLang="en-US" sz="2000" kern="0" dirty="0" smtClean="0">
                <a:latin typeface="ＭＳ ゴシック" pitchFamily="49" charset="-128"/>
                <a:ea typeface="ＭＳ ゴシック" pitchFamily="49" charset="-128"/>
                <a:cs typeface="メイリオ"/>
              </a:rPr>
              <a:t>（</a:t>
            </a:r>
            <a:r>
              <a:rPr lang="en-US" altLang="ja-JP" sz="2000" kern="0" dirty="0" smtClean="0">
                <a:latin typeface="ＭＳ ゴシック" pitchFamily="49" charset="-128"/>
                <a:ea typeface="ＭＳ ゴシック" pitchFamily="49" charset="-128"/>
                <a:cs typeface="メイリオ"/>
              </a:rPr>
              <a:t>※</a:t>
            </a:r>
            <a:r>
              <a:rPr lang="ja-JP" altLang="en-US" sz="2000" kern="0" dirty="0" smtClean="0">
                <a:latin typeface="ＭＳ ゴシック" pitchFamily="49" charset="-128"/>
                <a:ea typeface="ＭＳ ゴシック" pitchFamily="49" charset="-128"/>
                <a:cs typeface="メイリオ"/>
              </a:rPr>
              <a:t>障害厚生年金の場合は</a:t>
            </a:r>
            <a:r>
              <a:rPr lang="en-US" altLang="ja-JP" sz="2000" kern="0" dirty="0" smtClean="0">
                <a:latin typeface="ＭＳ ゴシック" pitchFamily="49" charset="-128"/>
                <a:ea typeface="ＭＳ ゴシック" pitchFamily="49" charset="-128"/>
                <a:cs typeface="メイリオ"/>
              </a:rPr>
              <a:t>3</a:t>
            </a:r>
            <a:r>
              <a:rPr lang="ja-JP" altLang="en-US" sz="2000" kern="0" dirty="0" smtClean="0">
                <a:latin typeface="ＭＳ ゴシック" pitchFamily="49" charset="-128"/>
                <a:ea typeface="ＭＳ ゴシック" pitchFamily="49" charset="-128"/>
                <a:cs typeface="メイリオ"/>
              </a:rPr>
              <a:t>級まで）</a:t>
            </a:r>
            <a:endParaRPr lang="ja-JP" altLang="ja-JP" sz="2000" kern="100" dirty="0" smtClean="0">
              <a:latin typeface="ＭＳ ゴシック" pitchFamily="49" charset="-128"/>
              <a:ea typeface="ＭＳ ゴシック" pitchFamily="49" charset="-128"/>
              <a:cs typeface="Times New Roman"/>
            </a:endParaRPr>
          </a:p>
          <a:p>
            <a:pPr>
              <a:buNone/>
            </a:pPr>
            <a:endParaRPr kumimoji="1" lang="ja-JP" altLang="en-US" dirty="0"/>
          </a:p>
        </p:txBody>
      </p:sp>
      <p:graphicFrame>
        <p:nvGraphicFramePr>
          <p:cNvPr id="4" name="表 3"/>
          <p:cNvGraphicFramePr>
            <a:graphicFrameLocks noGrp="1"/>
          </p:cNvGraphicFramePr>
          <p:nvPr/>
        </p:nvGraphicFramePr>
        <p:xfrm>
          <a:off x="899592" y="2492896"/>
          <a:ext cx="7488832" cy="4054319"/>
        </p:xfrm>
        <a:graphic>
          <a:graphicData uri="http://schemas.openxmlformats.org/drawingml/2006/table">
            <a:tbl>
              <a:tblPr firstRow="1" bandRow="1">
                <a:tableStyleId>{5C22544A-7EE6-4342-B048-85BDC9FD1C3A}</a:tableStyleId>
              </a:tblPr>
              <a:tblGrid>
                <a:gridCol w="1722431"/>
                <a:gridCol w="5766401"/>
              </a:tblGrid>
              <a:tr h="792088">
                <a:tc>
                  <a:txBody>
                    <a:bodyPr/>
                    <a:lstStyle/>
                    <a:p>
                      <a:pPr algn="just">
                        <a:spcAft>
                          <a:spcPts val="535"/>
                        </a:spcAft>
                      </a:pPr>
                      <a:r>
                        <a:rPr lang="ja-JP" sz="2000" b="1" kern="0" dirty="0">
                          <a:solidFill>
                            <a:srgbClr val="002060"/>
                          </a:solidFill>
                          <a:latin typeface="ＭＳ ゴシック" pitchFamily="49" charset="-128"/>
                          <a:ea typeface="ＭＳ ゴシック" pitchFamily="49" charset="-128"/>
                          <a:cs typeface="メイリオ"/>
                        </a:rPr>
                        <a:t>担当窓口</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spcAft>
                          <a:spcPts val="535"/>
                        </a:spcAft>
                      </a:pPr>
                      <a:r>
                        <a:rPr lang="ja-JP" altLang="en-US" sz="1600" b="0" kern="0" dirty="0" smtClean="0">
                          <a:solidFill>
                            <a:schemeClr val="tx1"/>
                          </a:solidFill>
                          <a:latin typeface="ＭＳ ゴシック" pitchFamily="49" charset="-128"/>
                          <a:ea typeface="ＭＳ ゴシック" pitchFamily="49" charset="-128"/>
                          <a:cs typeface="メイリオ"/>
                        </a:rPr>
                        <a:t>　</a:t>
                      </a:r>
                      <a:r>
                        <a:rPr lang="ja-JP" sz="1600" b="0" kern="0" dirty="0" smtClean="0">
                          <a:solidFill>
                            <a:schemeClr val="tx1"/>
                          </a:solidFill>
                          <a:latin typeface="ＭＳ ゴシック" pitchFamily="49" charset="-128"/>
                          <a:ea typeface="ＭＳ ゴシック" pitchFamily="49" charset="-128"/>
                          <a:cs typeface="メイリオ"/>
                        </a:rPr>
                        <a:t>国民</a:t>
                      </a:r>
                      <a:r>
                        <a:rPr lang="ja-JP" sz="1600" b="0" kern="0" dirty="0">
                          <a:solidFill>
                            <a:schemeClr val="tx1"/>
                          </a:solidFill>
                          <a:latin typeface="ＭＳ ゴシック" pitchFamily="49" charset="-128"/>
                          <a:ea typeface="ＭＳ ゴシック" pitchFamily="49" charset="-128"/>
                          <a:cs typeface="メイリオ"/>
                        </a:rPr>
                        <a:t>年金：市区町村の国民年金課</a:t>
                      </a:r>
                      <a:endParaRPr lang="ja-JP" sz="1600" b="0" kern="100" dirty="0">
                        <a:solidFill>
                          <a:schemeClr val="tx1"/>
                        </a:solidFill>
                        <a:latin typeface="ＭＳ ゴシック" pitchFamily="49" charset="-128"/>
                        <a:ea typeface="ＭＳ ゴシック" pitchFamily="49" charset="-128"/>
                        <a:cs typeface="Times New Roman"/>
                      </a:endParaRPr>
                    </a:p>
                    <a:p>
                      <a:pPr algn="just">
                        <a:spcAft>
                          <a:spcPts val="535"/>
                        </a:spcAft>
                      </a:pPr>
                      <a:r>
                        <a:rPr lang="ja-JP" altLang="en-US" sz="1600" b="0" kern="0" dirty="0" smtClean="0">
                          <a:solidFill>
                            <a:schemeClr val="tx1"/>
                          </a:solidFill>
                          <a:latin typeface="ＭＳ ゴシック" pitchFamily="49" charset="-128"/>
                          <a:ea typeface="ＭＳ ゴシック" pitchFamily="49" charset="-128"/>
                          <a:cs typeface="メイリオ"/>
                        </a:rPr>
                        <a:t>　</a:t>
                      </a:r>
                      <a:r>
                        <a:rPr lang="ja-JP" sz="1600" b="0" kern="0" dirty="0" smtClean="0">
                          <a:solidFill>
                            <a:schemeClr val="tx1"/>
                          </a:solidFill>
                          <a:latin typeface="ＭＳ ゴシック" pitchFamily="49" charset="-128"/>
                          <a:ea typeface="ＭＳ ゴシック" pitchFamily="49" charset="-128"/>
                          <a:cs typeface="メイリオ"/>
                        </a:rPr>
                        <a:t>厚生</a:t>
                      </a:r>
                      <a:r>
                        <a:rPr lang="ja-JP" sz="1600" b="0" kern="0" dirty="0">
                          <a:solidFill>
                            <a:schemeClr val="tx1"/>
                          </a:solidFill>
                          <a:latin typeface="ＭＳ ゴシック" pitchFamily="49" charset="-128"/>
                          <a:ea typeface="ＭＳ ゴシック" pitchFamily="49" charset="-128"/>
                          <a:cs typeface="メイリオ"/>
                        </a:rPr>
                        <a:t>年金：社会保険事務所</a:t>
                      </a:r>
                      <a:endParaRPr lang="ja-JP" sz="16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343590">
                <a:tc>
                  <a:txBody>
                    <a:bodyPr/>
                    <a:lstStyle/>
                    <a:p>
                      <a:pPr algn="just">
                        <a:spcAft>
                          <a:spcPts val="535"/>
                        </a:spcAft>
                      </a:pPr>
                      <a:r>
                        <a:rPr lang="ja-JP" sz="2000" b="1" kern="0" dirty="0">
                          <a:solidFill>
                            <a:srgbClr val="002060"/>
                          </a:solidFill>
                          <a:latin typeface="ＭＳ ゴシック" pitchFamily="49" charset="-128"/>
                          <a:ea typeface="ＭＳ ゴシック" pitchFamily="49" charset="-128"/>
                          <a:cs typeface="メイリオ"/>
                        </a:rPr>
                        <a:t>必要書類</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spcAft>
                          <a:spcPts val="535"/>
                        </a:spcAft>
                      </a:pPr>
                      <a:r>
                        <a:rPr lang="ja-JP" altLang="en-US" sz="1600" b="0" kern="0" dirty="0" smtClean="0">
                          <a:solidFill>
                            <a:schemeClr val="tx1"/>
                          </a:solidFill>
                          <a:latin typeface="ＭＳ ゴシック" pitchFamily="49" charset="-128"/>
                          <a:ea typeface="ＭＳ ゴシック" pitchFamily="49" charset="-128"/>
                          <a:cs typeface="メイリオ"/>
                        </a:rPr>
                        <a:t>・</a:t>
                      </a:r>
                      <a:r>
                        <a:rPr lang="ja-JP" sz="1600" b="0" kern="0" dirty="0" smtClean="0">
                          <a:solidFill>
                            <a:schemeClr val="tx1"/>
                          </a:solidFill>
                          <a:latin typeface="ＭＳ ゴシック" pitchFamily="49" charset="-128"/>
                          <a:ea typeface="ＭＳ ゴシック" pitchFamily="49" charset="-128"/>
                          <a:cs typeface="メイリオ"/>
                        </a:rPr>
                        <a:t>裁定請求書</a:t>
                      </a:r>
                      <a:endParaRPr lang="ja-JP" sz="1600" b="0" kern="100" dirty="0">
                        <a:solidFill>
                          <a:schemeClr val="tx1"/>
                        </a:solidFill>
                        <a:latin typeface="ＭＳ ゴシック" pitchFamily="49" charset="-128"/>
                        <a:ea typeface="ＭＳ ゴシック" pitchFamily="49" charset="-128"/>
                        <a:cs typeface="Times New Roman"/>
                      </a:endParaRPr>
                    </a:p>
                    <a:p>
                      <a:pPr algn="just">
                        <a:spcAft>
                          <a:spcPts val="535"/>
                        </a:spcAft>
                      </a:pPr>
                      <a:r>
                        <a:rPr lang="ja-JP" altLang="en-US" sz="1600" b="0" kern="0" dirty="0" smtClean="0">
                          <a:solidFill>
                            <a:schemeClr val="tx1"/>
                          </a:solidFill>
                          <a:latin typeface="ＭＳ ゴシック" pitchFamily="49" charset="-128"/>
                          <a:ea typeface="ＭＳ ゴシック" pitchFamily="49" charset="-128"/>
                          <a:cs typeface="メイリオ"/>
                        </a:rPr>
                        <a:t>・</a:t>
                      </a:r>
                      <a:r>
                        <a:rPr lang="ja-JP" sz="1600" b="0" kern="0" dirty="0" smtClean="0">
                          <a:solidFill>
                            <a:schemeClr val="tx1"/>
                          </a:solidFill>
                          <a:latin typeface="ＭＳ ゴシック" pitchFamily="49" charset="-128"/>
                          <a:ea typeface="ＭＳ ゴシック" pitchFamily="49" charset="-128"/>
                          <a:cs typeface="メイリオ"/>
                        </a:rPr>
                        <a:t>病歴</a:t>
                      </a:r>
                      <a:r>
                        <a:rPr lang="ja-JP" sz="1600" b="0" kern="0" dirty="0">
                          <a:solidFill>
                            <a:schemeClr val="tx1"/>
                          </a:solidFill>
                          <a:latin typeface="ＭＳ ゴシック" pitchFamily="49" charset="-128"/>
                          <a:ea typeface="ＭＳ ゴシック" pitchFamily="49" charset="-128"/>
                          <a:cs typeface="メイリオ"/>
                        </a:rPr>
                        <a:t>・就労状況等申立書</a:t>
                      </a:r>
                      <a:endParaRPr lang="ja-JP" sz="1600" b="0" kern="100" dirty="0">
                        <a:solidFill>
                          <a:schemeClr val="tx1"/>
                        </a:solidFill>
                        <a:latin typeface="ＭＳ ゴシック" pitchFamily="49" charset="-128"/>
                        <a:ea typeface="ＭＳ ゴシック" pitchFamily="49" charset="-128"/>
                        <a:cs typeface="Times New Roman"/>
                      </a:endParaRPr>
                    </a:p>
                    <a:p>
                      <a:pPr algn="just">
                        <a:spcAft>
                          <a:spcPts val="535"/>
                        </a:spcAft>
                      </a:pPr>
                      <a:r>
                        <a:rPr lang="ja-JP" altLang="en-US" sz="1600" b="0" kern="0" dirty="0" smtClean="0">
                          <a:solidFill>
                            <a:schemeClr val="tx1"/>
                          </a:solidFill>
                          <a:latin typeface="ＭＳ ゴシック" pitchFamily="49" charset="-128"/>
                          <a:ea typeface="ＭＳ ゴシック" pitchFamily="49" charset="-128"/>
                          <a:cs typeface="メイリオ"/>
                        </a:rPr>
                        <a:t>・</a:t>
                      </a:r>
                      <a:r>
                        <a:rPr lang="ja-JP" sz="1600" b="0" kern="0" dirty="0" smtClean="0">
                          <a:solidFill>
                            <a:schemeClr val="tx1"/>
                          </a:solidFill>
                          <a:latin typeface="ＭＳ ゴシック" pitchFamily="49" charset="-128"/>
                          <a:ea typeface="ＭＳ ゴシック" pitchFamily="49" charset="-128"/>
                          <a:cs typeface="メイリオ"/>
                        </a:rPr>
                        <a:t>受診</a:t>
                      </a:r>
                      <a:r>
                        <a:rPr lang="ja-JP" sz="1600" b="0" kern="0" dirty="0">
                          <a:solidFill>
                            <a:schemeClr val="tx1"/>
                          </a:solidFill>
                          <a:latin typeface="ＭＳ ゴシック" pitchFamily="49" charset="-128"/>
                          <a:ea typeface="ＭＳ ゴシック" pitchFamily="49" charset="-128"/>
                          <a:cs typeface="メイリオ"/>
                        </a:rPr>
                        <a:t>状況等証明書（初診時の医療機関が違う場合）</a:t>
                      </a:r>
                      <a:endParaRPr lang="ja-JP" sz="1600" b="0" kern="100" dirty="0">
                        <a:solidFill>
                          <a:schemeClr val="tx1"/>
                        </a:solidFill>
                        <a:latin typeface="ＭＳ ゴシック" pitchFamily="49" charset="-128"/>
                        <a:ea typeface="ＭＳ ゴシック" pitchFamily="49" charset="-128"/>
                        <a:cs typeface="Times New Roman"/>
                      </a:endParaRPr>
                    </a:p>
                    <a:p>
                      <a:pPr algn="just">
                        <a:spcAft>
                          <a:spcPts val="535"/>
                        </a:spcAft>
                      </a:pPr>
                      <a:r>
                        <a:rPr lang="ja-JP" altLang="en-US" sz="1600" b="0" kern="0" dirty="0" smtClean="0">
                          <a:solidFill>
                            <a:schemeClr val="tx1"/>
                          </a:solidFill>
                          <a:latin typeface="ＭＳ ゴシック" pitchFamily="49" charset="-128"/>
                          <a:ea typeface="ＭＳ ゴシック" pitchFamily="49" charset="-128"/>
                          <a:cs typeface="メイリオ"/>
                        </a:rPr>
                        <a:t>・</a:t>
                      </a:r>
                      <a:r>
                        <a:rPr lang="ja-JP" sz="1600" b="0" kern="0" dirty="0" smtClean="0">
                          <a:solidFill>
                            <a:schemeClr val="tx1"/>
                          </a:solidFill>
                          <a:latin typeface="ＭＳ ゴシック" pitchFamily="49" charset="-128"/>
                          <a:ea typeface="ＭＳ ゴシック" pitchFamily="49" charset="-128"/>
                          <a:cs typeface="メイリオ"/>
                        </a:rPr>
                        <a:t>医師</a:t>
                      </a:r>
                      <a:r>
                        <a:rPr lang="ja-JP" sz="1600" b="0" kern="0" dirty="0">
                          <a:solidFill>
                            <a:schemeClr val="tx1"/>
                          </a:solidFill>
                          <a:latin typeface="ＭＳ ゴシック" pitchFamily="49" charset="-128"/>
                          <a:ea typeface="ＭＳ ゴシック" pitchFamily="49" charset="-128"/>
                          <a:cs typeface="メイリオ"/>
                        </a:rPr>
                        <a:t>の診断書</a:t>
                      </a:r>
                      <a:endParaRPr lang="ja-JP" sz="16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56610">
                <a:tc>
                  <a:txBody>
                    <a:bodyPr/>
                    <a:lstStyle/>
                    <a:p>
                      <a:pPr algn="just">
                        <a:spcAft>
                          <a:spcPts val="535"/>
                        </a:spcAft>
                      </a:pPr>
                      <a:r>
                        <a:rPr lang="ja-JP" altLang="en-US" sz="2000" b="1" kern="100" dirty="0" smtClean="0">
                          <a:solidFill>
                            <a:srgbClr val="002060"/>
                          </a:solidFill>
                          <a:latin typeface="ＭＳ ゴシック" pitchFamily="49" charset="-128"/>
                          <a:ea typeface="ＭＳ ゴシック" pitchFamily="49" charset="-128"/>
                          <a:cs typeface="Times New Roman"/>
                        </a:rPr>
                        <a:t>遡及請求</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0" dirty="0" smtClean="0">
                          <a:solidFill>
                            <a:schemeClr val="tx1"/>
                          </a:solidFill>
                          <a:latin typeface="ＭＳ ゴシック" pitchFamily="49" charset="-128"/>
                          <a:ea typeface="ＭＳ ゴシック" pitchFamily="49" charset="-128"/>
                        </a:rPr>
                        <a:t>　</a:t>
                      </a:r>
                      <a:r>
                        <a:rPr lang="en-US" altLang="ja-JP" sz="1600" b="0" dirty="0" smtClean="0">
                          <a:solidFill>
                            <a:schemeClr val="tx1"/>
                          </a:solidFill>
                          <a:latin typeface="ＭＳ ゴシック" pitchFamily="49" charset="-128"/>
                          <a:ea typeface="ＭＳ ゴシック" pitchFamily="49" charset="-128"/>
                        </a:rPr>
                        <a:t>5</a:t>
                      </a:r>
                      <a:r>
                        <a:rPr lang="ja-JP" altLang="en-US" sz="1600" b="0" dirty="0" smtClean="0">
                          <a:solidFill>
                            <a:schemeClr val="tx1"/>
                          </a:solidFill>
                          <a:latin typeface="ＭＳ ゴシック" pitchFamily="49" charset="-128"/>
                          <a:ea typeface="ＭＳ ゴシック" pitchFamily="49" charset="-128"/>
                        </a:rPr>
                        <a:t>年間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62031">
                <a:tc>
                  <a:txBody>
                    <a:bodyPr/>
                    <a:lstStyle/>
                    <a:p>
                      <a:pPr algn="just">
                        <a:spcAft>
                          <a:spcPts val="535"/>
                        </a:spcAft>
                      </a:pPr>
                      <a:r>
                        <a:rPr lang="ja-JP" altLang="en-US" sz="2000" b="1" kern="100" dirty="0" smtClean="0">
                          <a:solidFill>
                            <a:srgbClr val="002060"/>
                          </a:solidFill>
                          <a:latin typeface="ＭＳ ゴシック" pitchFamily="49" charset="-128"/>
                          <a:ea typeface="ＭＳ ゴシック" pitchFamily="49" charset="-128"/>
                          <a:cs typeface="Times New Roman"/>
                        </a:rPr>
                        <a:t>受給要件</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0" dirty="0" smtClean="0">
                          <a:solidFill>
                            <a:schemeClr val="tx1"/>
                          </a:solidFill>
                          <a:latin typeface="ＭＳ ゴシック" pitchFamily="49" charset="-128"/>
                          <a:ea typeface="ＭＳ ゴシック" pitchFamily="49" charset="-128"/>
                        </a:rPr>
                        <a:t>　①障害のもととなった傷病の初診日が年金加入中</a:t>
                      </a:r>
                      <a:endParaRPr lang="en-US" altLang="ja-JP" sz="1600" b="0" dirty="0" smtClean="0">
                        <a:solidFill>
                          <a:schemeClr val="tx1"/>
                        </a:solidFill>
                        <a:latin typeface="ＭＳ ゴシック" pitchFamily="49" charset="-128"/>
                        <a:ea typeface="ＭＳ ゴシック"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0" dirty="0" smtClean="0">
                          <a:solidFill>
                            <a:schemeClr val="tx1"/>
                          </a:solidFill>
                          <a:latin typeface="ＭＳ ゴシック" pitchFamily="49" charset="-128"/>
                          <a:ea typeface="ＭＳ ゴシック" pitchFamily="49" charset="-128"/>
                        </a:rPr>
                        <a:t>　　又は</a:t>
                      </a:r>
                      <a:r>
                        <a:rPr lang="en-US" altLang="ja-JP" sz="1600" b="0" dirty="0" smtClean="0">
                          <a:solidFill>
                            <a:schemeClr val="tx1"/>
                          </a:solidFill>
                          <a:latin typeface="ＭＳ ゴシック" pitchFamily="49" charset="-128"/>
                          <a:ea typeface="ＭＳ ゴシック" pitchFamily="49" charset="-128"/>
                        </a:rPr>
                        <a:t>65</a:t>
                      </a:r>
                      <a:r>
                        <a:rPr lang="ja-JP" altLang="en-US" sz="1600" b="0" dirty="0" smtClean="0">
                          <a:solidFill>
                            <a:schemeClr val="tx1"/>
                          </a:solidFill>
                          <a:latin typeface="ＭＳ ゴシック" pitchFamily="49" charset="-128"/>
                          <a:ea typeface="ＭＳ ゴシック" pitchFamily="49" charset="-128"/>
                        </a:rPr>
                        <a:t>歳前にあること</a:t>
                      </a:r>
                      <a:endParaRPr lang="en-US" altLang="ja-JP" sz="1600" b="0" dirty="0" smtClean="0">
                        <a:solidFill>
                          <a:schemeClr val="tx1"/>
                        </a:solidFill>
                        <a:latin typeface="ＭＳ ゴシック" pitchFamily="49" charset="-128"/>
                        <a:ea typeface="ＭＳ ゴシック"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0" dirty="0" smtClean="0">
                          <a:solidFill>
                            <a:schemeClr val="tx1"/>
                          </a:solidFill>
                          <a:latin typeface="ＭＳ ゴシック" pitchFamily="49" charset="-128"/>
                          <a:ea typeface="ＭＳ ゴシック" pitchFamily="49" charset="-128"/>
                        </a:rPr>
                        <a:t>　②初診日から１年</a:t>
                      </a:r>
                      <a:r>
                        <a:rPr lang="en-US" altLang="ja-JP" sz="1600" b="0" dirty="0" smtClean="0">
                          <a:solidFill>
                            <a:schemeClr val="tx1"/>
                          </a:solidFill>
                          <a:latin typeface="ＭＳ ゴシック" pitchFamily="49" charset="-128"/>
                          <a:ea typeface="ＭＳ ゴシック" pitchFamily="49" charset="-128"/>
                        </a:rPr>
                        <a:t>6</a:t>
                      </a:r>
                      <a:r>
                        <a:rPr lang="ja-JP" altLang="en-US" sz="1600" b="0" dirty="0" smtClean="0">
                          <a:solidFill>
                            <a:schemeClr val="tx1"/>
                          </a:solidFill>
                          <a:latin typeface="ＭＳ ゴシック" pitchFamily="49" charset="-128"/>
                          <a:ea typeface="ＭＳ ゴシック" pitchFamily="49" charset="-128"/>
                        </a:rPr>
                        <a:t>ヶ月経過した日（障害認定日）</a:t>
                      </a:r>
                      <a:endParaRPr lang="en-US" altLang="ja-JP" sz="1600" b="0" dirty="0" smtClean="0">
                        <a:solidFill>
                          <a:schemeClr val="tx1"/>
                        </a:solidFill>
                        <a:latin typeface="ＭＳ ゴシック" pitchFamily="49" charset="-128"/>
                        <a:ea typeface="ＭＳ ゴシック"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0" dirty="0" smtClean="0">
                          <a:solidFill>
                            <a:schemeClr val="tx1"/>
                          </a:solidFill>
                          <a:latin typeface="ＭＳ ゴシック" pitchFamily="49" charset="-128"/>
                          <a:ea typeface="ＭＳ ゴシック" pitchFamily="49" charset="-128"/>
                        </a:rPr>
                        <a:t>　　に一定の障害状態にあること</a:t>
                      </a:r>
                      <a:endParaRPr lang="en-US" altLang="ja-JP" sz="1600" b="0" dirty="0" smtClean="0">
                        <a:solidFill>
                          <a:schemeClr val="tx1"/>
                        </a:solidFill>
                        <a:latin typeface="ＭＳ ゴシック" pitchFamily="49" charset="-128"/>
                        <a:ea typeface="ＭＳ ゴシック"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0" dirty="0" smtClean="0">
                          <a:solidFill>
                            <a:schemeClr val="tx1"/>
                          </a:solidFill>
                          <a:latin typeface="ＭＳ ゴシック" pitchFamily="49" charset="-128"/>
                          <a:ea typeface="ＭＳ ゴシック" pitchFamily="49" charset="-128"/>
                        </a:rPr>
                        <a:t>　③保険料納付条件を満たしていること（</a:t>
                      </a:r>
                      <a:r>
                        <a:rPr lang="en-US" altLang="ja-JP" sz="1600" b="0" dirty="0" smtClean="0">
                          <a:solidFill>
                            <a:schemeClr val="tx1"/>
                          </a:solidFill>
                          <a:latin typeface="ＭＳ ゴシック" pitchFamily="49" charset="-128"/>
                          <a:ea typeface="ＭＳ ゴシック" pitchFamily="49" charset="-128"/>
                        </a:rPr>
                        <a:t>3</a:t>
                      </a:r>
                      <a:r>
                        <a:rPr lang="ja-JP" altLang="en-US" sz="1600" b="0" dirty="0" smtClean="0">
                          <a:solidFill>
                            <a:schemeClr val="tx1"/>
                          </a:solidFill>
                          <a:latin typeface="ＭＳ ゴシック" pitchFamily="49" charset="-128"/>
                          <a:ea typeface="ＭＳ ゴシック" pitchFamily="49" charset="-128"/>
                        </a:rPr>
                        <a:t>分の</a:t>
                      </a:r>
                      <a:r>
                        <a:rPr lang="en-US" altLang="ja-JP" sz="1600" b="0" dirty="0" smtClean="0">
                          <a:solidFill>
                            <a:schemeClr val="tx1"/>
                          </a:solidFill>
                          <a:latin typeface="ＭＳ ゴシック" pitchFamily="49" charset="-128"/>
                          <a:ea typeface="ＭＳ ゴシック" pitchFamily="49" charset="-128"/>
                        </a:rPr>
                        <a:t>2</a:t>
                      </a:r>
                      <a:r>
                        <a:rPr lang="ja-JP" altLang="en-US" sz="1600" b="0" dirty="0" smtClean="0">
                          <a:solidFill>
                            <a:schemeClr val="tx1"/>
                          </a:solidFill>
                          <a:latin typeface="ＭＳ ゴシック" pitchFamily="49" charset="-128"/>
                          <a:ea typeface="ＭＳ ゴシック" pitchFamily="49" charset="-128"/>
                        </a:rPr>
                        <a:t>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5" name="スライド番号プレースホルダ 4"/>
          <p:cNvSpPr>
            <a:spLocks noGrp="1"/>
          </p:cNvSpPr>
          <p:nvPr>
            <p:ph type="sldNum" sz="quarter" idx="12"/>
          </p:nvPr>
        </p:nvSpPr>
        <p:spPr/>
        <p:txBody>
          <a:bodyPr/>
          <a:lstStyle/>
          <a:p>
            <a:fld id="{7C579F6A-F8B1-4A32-8D9F-1EEC59A918CF}" type="slidenum">
              <a:rPr kumimoji="1" lang="ja-JP" altLang="en-US" smtClean="0"/>
              <a:pPr/>
              <a:t>17</a:t>
            </a:fld>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74431"/>
            <a:ext cx="7467600" cy="1143000"/>
          </a:xfrm>
        </p:spPr>
        <p:txBody>
          <a:bodyPr>
            <a:normAutofit/>
          </a:bodyPr>
          <a:lstStyle/>
          <a:p>
            <a:pPr>
              <a:spcAft>
                <a:spcPts val="0"/>
              </a:spcAft>
            </a:pPr>
            <a:r>
              <a:rPr lang="ja-JP" altLang="en-US" sz="3200" kern="100" dirty="0" smtClean="0">
                <a:solidFill>
                  <a:srgbClr val="0060A8"/>
                </a:solidFill>
                <a:latin typeface="HGP創英角ﾎﾟｯﾌﾟ体" pitchFamily="50" charset="-128"/>
                <a:ea typeface="HGP創英角ﾎﾟｯﾌﾟ体" pitchFamily="50" charset="-128"/>
                <a:cs typeface="Times New Roman"/>
              </a:rPr>
              <a:t>障害年金</a:t>
            </a:r>
            <a:r>
              <a:rPr lang="ja-JP" altLang="ja-JP" sz="3200" kern="100" dirty="0" smtClean="0">
                <a:solidFill>
                  <a:srgbClr val="0060A8"/>
                </a:solidFill>
                <a:latin typeface="Century"/>
                <a:ea typeface="ＭＳ 明朝"/>
                <a:cs typeface="Times New Roman"/>
              </a:rPr>
              <a:t/>
            </a:r>
            <a:br>
              <a:rPr lang="ja-JP" altLang="ja-JP" sz="3200" kern="100" dirty="0" smtClean="0">
                <a:solidFill>
                  <a:srgbClr val="0060A8"/>
                </a:solidFill>
                <a:latin typeface="Century"/>
                <a:ea typeface="ＭＳ 明朝"/>
                <a:cs typeface="Times New Roman"/>
              </a:rPr>
            </a:br>
            <a:endParaRPr kumimoji="1" lang="ja-JP" altLang="en-US" sz="3200" dirty="0">
              <a:solidFill>
                <a:srgbClr val="0060A8"/>
              </a:solidFill>
            </a:endParaRPr>
          </a:p>
        </p:txBody>
      </p:sp>
      <p:sp>
        <p:nvSpPr>
          <p:cNvPr id="3" name="コンテンツ プレースホルダ 2"/>
          <p:cNvSpPr>
            <a:spLocks noGrp="1"/>
          </p:cNvSpPr>
          <p:nvPr>
            <p:ph idx="1"/>
          </p:nvPr>
        </p:nvSpPr>
        <p:spPr>
          <a:xfrm>
            <a:off x="457200" y="1340768"/>
            <a:ext cx="7467600" cy="5517232"/>
          </a:xfrm>
        </p:spPr>
        <p:txBody>
          <a:bodyPr/>
          <a:lstStyle/>
          <a:p>
            <a:pPr>
              <a:spcAft>
                <a:spcPts val="1075"/>
              </a:spcAft>
              <a:buNone/>
            </a:pPr>
            <a:endParaRPr lang="ja-JP" altLang="ja-JP" sz="2000" kern="100" dirty="0" smtClean="0">
              <a:latin typeface="ＭＳ ゴシック" pitchFamily="49" charset="-128"/>
              <a:ea typeface="ＭＳ ゴシック" pitchFamily="49" charset="-128"/>
              <a:cs typeface="Times New Roman"/>
            </a:endParaRPr>
          </a:p>
          <a:p>
            <a:pPr>
              <a:buNone/>
            </a:pPr>
            <a:endParaRPr kumimoji="1" lang="ja-JP" altLang="en-US" dirty="0"/>
          </a:p>
        </p:txBody>
      </p:sp>
      <p:graphicFrame>
        <p:nvGraphicFramePr>
          <p:cNvPr id="4" name="表 3"/>
          <p:cNvGraphicFramePr>
            <a:graphicFrameLocks noGrp="1"/>
          </p:cNvGraphicFramePr>
          <p:nvPr/>
        </p:nvGraphicFramePr>
        <p:xfrm>
          <a:off x="755576" y="836712"/>
          <a:ext cx="7560840" cy="5305030"/>
        </p:xfrm>
        <a:graphic>
          <a:graphicData uri="http://schemas.openxmlformats.org/drawingml/2006/table">
            <a:tbl>
              <a:tblPr firstRow="1" bandRow="1">
                <a:tableStyleId>{5C22544A-7EE6-4342-B048-85BDC9FD1C3A}</a:tableStyleId>
              </a:tblPr>
              <a:tblGrid>
                <a:gridCol w="2448272"/>
                <a:gridCol w="5112568"/>
              </a:tblGrid>
              <a:tr h="921188">
                <a:tc>
                  <a:txBody>
                    <a:bodyPr/>
                    <a:lstStyle/>
                    <a:p>
                      <a:pPr algn="just">
                        <a:spcAft>
                          <a:spcPts val="535"/>
                        </a:spcAft>
                      </a:pPr>
                      <a:r>
                        <a:rPr lang="ja-JP" sz="2000" b="1" kern="0" dirty="0">
                          <a:solidFill>
                            <a:srgbClr val="002060"/>
                          </a:solidFill>
                          <a:latin typeface="ＭＳ ゴシック" pitchFamily="49" charset="-128"/>
                          <a:ea typeface="ＭＳ ゴシック" pitchFamily="49" charset="-128"/>
                          <a:cs typeface="メイリオ"/>
                        </a:rPr>
                        <a:t>支給額</a:t>
                      </a:r>
                      <a:r>
                        <a:rPr lang="ja-JP" sz="2000" b="1" kern="0" dirty="0" smtClean="0">
                          <a:solidFill>
                            <a:srgbClr val="002060"/>
                          </a:solidFill>
                          <a:latin typeface="ＭＳ ゴシック" pitchFamily="49" charset="-128"/>
                          <a:ea typeface="ＭＳ ゴシック" pitchFamily="49" charset="-128"/>
                          <a:cs typeface="メイリオ"/>
                        </a:rPr>
                        <a:t>（</a:t>
                      </a:r>
                      <a:r>
                        <a:rPr lang="ja-JP" altLang="en-US" sz="2000" b="1" kern="0" dirty="0" smtClean="0">
                          <a:solidFill>
                            <a:srgbClr val="002060"/>
                          </a:solidFill>
                          <a:latin typeface="ＭＳ ゴシック" pitchFamily="49" charset="-128"/>
                          <a:ea typeface="ＭＳ ゴシック" pitchFamily="49" charset="-128"/>
                          <a:cs typeface="メイリオ"/>
                        </a:rPr>
                        <a:t>年</a:t>
                      </a:r>
                      <a:r>
                        <a:rPr lang="ja-JP" sz="2000" b="1" kern="0" dirty="0" smtClean="0">
                          <a:solidFill>
                            <a:srgbClr val="002060"/>
                          </a:solidFill>
                          <a:latin typeface="ＭＳ ゴシック" pitchFamily="49" charset="-128"/>
                          <a:ea typeface="ＭＳ ゴシック" pitchFamily="49" charset="-128"/>
                          <a:cs typeface="メイリオ"/>
                        </a:rPr>
                        <a:t>額</a:t>
                      </a:r>
                      <a:r>
                        <a:rPr lang="ja-JP" sz="2000" b="1" kern="0" dirty="0">
                          <a:solidFill>
                            <a:srgbClr val="002060"/>
                          </a:solidFill>
                          <a:latin typeface="ＭＳ ゴシック" pitchFamily="49" charset="-128"/>
                          <a:ea typeface="ＭＳ ゴシック" pitchFamily="49" charset="-128"/>
                          <a:cs typeface="メイリオ"/>
                        </a:rPr>
                        <a:t>）</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b="0" dirty="0" smtClean="0">
                          <a:solidFill>
                            <a:schemeClr val="tx1"/>
                          </a:solidFill>
                          <a:latin typeface="ＭＳ ゴシック" pitchFamily="49" charset="-128"/>
                          <a:ea typeface="ＭＳ ゴシック" pitchFamily="49" charset="-128"/>
                        </a:rPr>
                        <a:t>1</a:t>
                      </a:r>
                      <a:r>
                        <a:rPr lang="ja-JP" altLang="en-US" sz="1600" b="0" dirty="0" smtClean="0">
                          <a:solidFill>
                            <a:schemeClr val="tx1"/>
                          </a:solidFill>
                          <a:latin typeface="ＭＳ ゴシック" pitchFamily="49" charset="-128"/>
                          <a:ea typeface="ＭＳ ゴシック" pitchFamily="49" charset="-128"/>
                        </a:rPr>
                        <a:t>級・・・</a:t>
                      </a:r>
                      <a:r>
                        <a:rPr lang="en-US" altLang="ja-JP" sz="1600" b="0" dirty="0" smtClean="0">
                          <a:solidFill>
                            <a:schemeClr val="tx1"/>
                          </a:solidFill>
                          <a:latin typeface="ＭＳ ゴシック" pitchFamily="49" charset="-128"/>
                          <a:ea typeface="ＭＳ ゴシック" pitchFamily="49" charset="-128"/>
                        </a:rPr>
                        <a:t>973,100</a:t>
                      </a:r>
                      <a:r>
                        <a:rPr lang="ja-JP" altLang="en-US" sz="1600" b="0" dirty="0" smtClean="0">
                          <a:solidFill>
                            <a:schemeClr val="tx1"/>
                          </a:solidFill>
                          <a:latin typeface="ＭＳ ゴシック" pitchFamily="49" charset="-128"/>
                          <a:ea typeface="ＭＳ ゴシック" pitchFamily="49" charset="-128"/>
                        </a:rPr>
                        <a:t>円</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b="0" dirty="0" smtClean="0">
                          <a:solidFill>
                            <a:schemeClr val="tx1"/>
                          </a:solidFill>
                          <a:latin typeface="ＭＳ ゴシック" pitchFamily="49" charset="-128"/>
                          <a:ea typeface="ＭＳ ゴシック" pitchFamily="49" charset="-128"/>
                        </a:rPr>
                        <a:t>2</a:t>
                      </a:r>
                      <a:r>
                        <a:rPr lang="ja-JP" altLang="en-US" sz="1600" b="0" dirty="0" smtClean="0">
                          <a:solidFill>
                            <a:schemeClr val="tx1"/>
                          </a:solidFill>
                          <a:latin typeface="ＭＳ ゴシック" pitchFamily="49" charset="-128"/>
                          <a:ea typeface="ＭＳ ゴシック" pitchFamily="49" charset="-128"/>
                        </a:rPr>
                        <a:t>級・・・</a:t>
                      </a:r>
                      <a:r>
                        <a:rPr lang="en-US" altLang="ja-JP" sz="1600" b="0" dirty="0" smtClean="0">
                          <a:solidFill>
                            <a:schemeClr val="tx1"/>
                          </a:solidFill>
                          <a:latin typeface="ＭＳ ゴシック" pitchFamily="49" charset="-128"/>
                          <a:ea typeface="ＭＳ ゴシック" pitchFamily="49" charset="-128"/>
                        </a:rPr>
                        <a:t>778,500</a:t>
                      </a:r>
                      <a:r>
                        <a:rPr lang="ja-JP" altLang="en-US" sz="1600" b="0" dirty="0" smtClean="0">
                          <a:solidFill>
                            <a:schemeClr val="tx1"/>
                          </a:solidFill>
                          <a:latin typeface="ＭＳ ゴシック" pitchFamily="49" charset="-128"/>
                          <a:ea typeface="ＭＳ ゴシック" pitchFamily="49" charset="-128"/>
                        </a:rPr>
                        <a:t>円</a:t>
                      </a:r>
                      <a:endParaRPr lang="en-US" altLang="ja-JP" sz="1600" b="0" dirty="0" smtClean="0">
                        <a:solidFill>
                          <a:schemeClr val="tx1"/>
                        </a:solidFill>
                        <a:latin typeface="ＭＳ ゴシック" pitchFamily="49" charset="-128"/>
                        <a:ea typeface="ＭＳ ゴシック"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dirty="0" smtClean="0">
                          <a:solidFill>
                            <a:schemeClr val="tx1"/>
                          </a:solidFill>
                          <a:latin typeface="ＭＳ ゴシック" pitchFamily="49" charset="-128"/>
                          <a:ea typeface="ＭＳ ゴシック" pitchFamily="49" charset="-128"/>
                        </a:rPr>
                        <a:t>障害認定日に受給権発生、翌月分から支給開始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599091">
                <a:tc>
                  <a:txBody>
                    <a:bodyPr/>
                    <a:lstStyle/>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2000" b="1" kern="0" dirty="0" smtClean="0">
                          <a:solidFill>
                            <a:srgbClr val="002060"/>
                          </a:solidFill>
                          <a:latin typeface="ＭＳ ゴシック" pitchFamily="49" charset="-128"/>
                          <a:ea typeface="ＭＳ ゴシック" pitchFamily="49" charset="-128"/>
                          <a:cs typeface="メイリオ"/>
                        </a:rPr>
                        <a:t>対象となる障害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just" defTabSz="914400" rtl="0" eaLnBrk="1" fontAlgn="auto" latinLnBrk="0" hangingPunct="1">
                        <a:lnSpc>
                          <a:spcPct val="100000"/>
                        </a:lnSpc>
                        <a:spcBef>
                          <a:spcPts val="0"/>
                        </a:spcBef>
                        <a:spcAft>
                          <a:spcPts val="535"/>
                        </a:spcAft>
                        <a:buClrTx/>
                        <a:buSzTx/>
                        <a:buFontTx/>
                        <a:buNone/>
                        <a:tabLst/>
                        <a:defRPr/>
                      </a:pPr>
                      <a:r>
                        <a:rPr lang="ja-JP" altLang="en-US" sz="1600" b="0" kern="100" dirty="0" smtClean="0">
                          <a:solidFill>
                            <a:schemeClr val="tx1"/>
                          </a:solidFill>
                          <a:latin typeface="ＭＳ ゴシック" pitchFamily="49" charset="-128"/>
                          <a:ea typeface="ＭＳ ゴシック" pitchFamily="49" charset="-128"/>
                          <a:cs typeface="Times New Roman"/>
                        </a:rPr>
                        <a:t>・視力　　　　　　　・体幹・上肢・下肢</a:t>
                      </a:r>
                      <a:endParaRPr lang="en-US" altLang="ja-JP" sz="1600" b="0" kern="100" dirty="0" smtClean="0">
                        <a:solidFill>
                          <a:schemeClr val="tx1"/>
                        </a:solidFill>
                        <a:latin typeface="ＭＳ ゴシック" pitchFamily="49" charset="-128"/>
                        <a:ea typeface="ＭＳ ゴシック" pitchFamily="49" charset="-128"/>
                        <a:cs typeface="Times New Roman"/>
                      </a:endParaRPr>
                    </a:p>
                    <a:p>
                      <a:pPr marL="0" marR="0" lvl="0" indent="0" algn="just" defTabSz="914400" rtl="0" eaLnBrk="1" fontAlgn="auto" latinLnBrk="0" hangingPunct="1">
                        <a:lnSpc>
                          <a:spcPct val="100000"/>
                        </a:lnSpc>
                        <a:spcBef>
                          <a:spcPts val="0"/>
                        </a:spcBef>
                        <a:spcAft>
                          <a:spcPts val="535"/>
                        </a:spcAft>
                        <a:buClrTx/>
                        <a:buSzTx/>
                        <a:buFontTx/>
                        <a:buNone/>
                        <a:tabLst/>
                        <a:defRPr/>
                      </a:pPr>
                      <a:r>
                        <a:rPr lang="ja-JP" altLang="en-US" sz="1600" b="0" kern="100" dirty="0" smtClean="0">
                          <a:solidFill>
                            <a:schemeClr val="tx1"/>
                          </a:solidFill>
                          <a:latin typeface="ＭＳ ゴシック" pitchFamily="49" charset="-128"/>
                          <a:ea typeface="ＭＳ ゴシック" pitchFamily="49" charset="-128"/>
                          <a:cs typeface="Times New Roman"/>
                        </a:rPr>
                        <a:t>・聴力　　　　　　　・精神</a:t>
                      </a:r>
                      <a:endParaRPr lang="en-US" altLang="ja-JP" sz="1600" b="0" kern="100" dirty="0" smtClean="0">
                        <a:solidFill>
                          <a:schemeClr val="tx1"/>
                        </a:solidFill>
                        <a:latin typeface="ＭＳ ゴシック" pitchFamily="49" charset="-128"/>
                        <a:ea typeface="ＭＳ ゴシック" pitchFamily="49" charset="-128"/>
                        <a:cs typeface="Times New Roman"/>
                      </a:endParaRPr>
                    </a:p>
                    <a:p>
                      <a:pPr marL="0" marR="0" lvl="0" indent="0" algn="just" defTabSz="914400" rtl="0" eaLnBrk="1" fontAlgn="auto" latinLnBrk="0" hangingPunct="1">
                        <a:lnSpc>
                          <a:spcPct val="100000"/>
                        </a:lnSpc>
                        <a:spcBef>
                          <a:spcPts val="0"/>
                        </a:spcBef>
                        <a:spcAft>
                          <a:spcPts val="535"/>
                        </a:spcAft>
                        <a:buClrTx/>
                        <a:buSzTx/>
                        <a:buFontTx/>
                        <a:buNone/>
                        <a:tabLst/>
                        <a:defRPr/>
                      </a:pPr>
                      <a:r>
                        <a:rPr lang="ja-JP" altLang="en-US" sz="1600" b="0" kern="100" dirty="0" smtClean="0">
                          <a:solidFill>
                            <a:schemeClr val="tx1"/>
                          </a:solidFill>
                          <a:latin typeface="ＭＳ ゴシック" pitchFamily="49" charset="-128"/>
                          <a:ea typeface="ＭＳ ゴシック" pitchFamily="49" charset="-128"/>
                          <a:cs typeface="Times New Roman"/>
                        </a:rPr>
                        <a:t>・鼻腔　　　　　　　・呼吸器</a:t>
                      </a:r>
                      <a:endParaRPr lang="en-US" altLang="ja-JP" sz="1600" b="0" kern="100" dirty="0" smtClean="0">
                        <a:solidFill>
                          <a:schemeClr val="tx1"/>
                        </a:solidFill>
                        <a:latin typeface="ＭＳ ゴシック" pitchFamily="49" charset="-128"/>
                        <a:ea typeface="ＭＳ ゴシック" pitchFamily="49" charset="-128"/>
                        <a:cs typeface="Times New Roman"/>
                      </a:endParaRPr>
                    </a:p>
                    <a:p>
                      <a:pPr marL="0" marR="0" lvl="0" indent="0" algn="just" defTabSz="914400" rtl="0" eaLnBrk="1" fontAlgn="auto" latinLnBrk="0" hangingPunct="1">
                        <a:lnSpc>
                          <a:spcPct val="100000"/>
                        </a:lnSpc>
                        <a:spcBef>
                          <a:spcPts val="0"/>
                        </a:spcBef>
                        <a:spcAft>
                          <a:spcPts val="535"/>
                        </a:spcAft>
                        <a:buClrTx/>
                        <a:buSzTx/>
                        <a:buFontTx/>
                        <a:buNone/>
                        <a:tabLst/>
                        <a:defRPr/>
                      </a:pPr>
                      <a:r>
                        <a:rPr lang="ja-JP" altLang="en-US" sz="1600" b="0" kern="100" dirty="0" smtClean="0">
                          <a:solidFill>
                            <a:schemeClr val="tx1"/>
                          </a:solidFill>
                          <a:latin typeface="ＭＳ ゴシック" pitchFamily="49" charset="-128"/>
                          <a:ea typeface="ＭＳ ゴシック" pitchFamily="49" charset="-128"/>
                          <a:cs typeface="Times New Roman"/>
                        </a:rPr>
                        <a:t>・そしゃく機能　　　・心臓・肝臓・腎臓</a:t>
                      </a:r>
                      <a:endParaRPr lang="en-US" altLang="ja-JP" sz="1600" b="0" kern="100" dirty="0" smtClean="0">
                        <a:solidFill>
                          <a:schemeClr val="tx1"/>
                        </a:solidFill>
                        <a:latin typeface="ＭＳ ゴシック" pitchFamily="49" charset="-128"/>
                        <a:ea typeface="ＭＳ ゴシック" pitchFamily="49" charset="-128"/>
                        <a:cs typeface="Times New Roman"/>
                      </a:endParaRPr>
                    </a:p>
                    <a:p>
                      <a:pPr marL="0" marR="0" lvl="0" indent="0" algn="just" defTabSz="914400" rtl="0" eaLnBrk="1" fontAlgn="auto" latinLnBrk="0" hangingPunct="1">
                        <a:lnSpc>
                          <a:spcPct val="100000"/>
                        </a:lnSpc>
                        <a:spcBef>
                          <a:spcPts val="0"/>
                        </a:spcBef>
                        <a:spcAft>
                          <a:spcPts val="535"/>
                        </a:spcAft>
                        <a:buClrTx/>
                        <a:buSzTx/>
                        <a:buFontTx/>
                        <a:buNone/>
                        <a:tabLst/>
                        <a:defRPr/>
                      </a:pPr>
                      <a:r>
                        <a:rPr lang="ja-JP" altLang="en-US" sz="1600" b="0" kern="100" dirty="0" smtClean="0">
                          <a:solidFill>
                            <a:schemeClr val="tx1"/>
                          </a:solidFill>
                          <a:latin typeface="ＭＳ ゴシック" pitchFamily="49" charset="-128"/>
                          <a:ea typeface="ＭＳ ゴシック" pitchFamily="49" charset="-128"/>
                          <a:cs typeface="Times New Roman"/>
                        </a:rPr>
                        <a:t>・音声言語機能　　　・悪性新生物　など</a:t>
                      </a:r>
                      <a:endParaRPr lang="en-US" altLang="ja-JP" sz="1600" b="0" kern="100" dirty="0" smtClean="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782406">
                <a:tc>
                  <a:txBody>
                    <a:bodyPr/>
                    <a:lstStyle/>
                    <a:p>
                      <a:pPr algn="just">
                        <a:spcAft>
                          <a:spcPts val="535"/>
                        </a:spcAft>
                      </a:pPr>
                      <a:r>
                        <a:rPr lang="ja-JP" altLang="en-US" sz="2000" b="1" kern="100" dirty="0" smtClean="0">
                          <a:solidFill>
                            <a:srgbClr val="002060"/>
                          </a:solidFill>
                          <a:latin typeface="ＭＳ ゴシック" pitchFamily="49" charset="-128"/>
                          <a:ea typeface="ＭＳ ゴシック" pitchFamily="49" charset="-128"/>
                          <a:cs typeface="Times New Roman"/>
                        </a:rPr>
                        <a:t>初診日から１年６ｹ月を経過しなくても障害認定日となる例</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lvl="0" algn="just">
                        <a:spcAft>
                          <a:spcPts val="535"/>
                        </a:spcAft>
                      </a:pPr>
                      <a:r>
                        <a:rPr lang="ja-JP" altLang="en-US" sz="1600" b="0" kern="100" dirty="0" smtClean="0">
                          <a:solidFill>
                            <a:schemeClr val="tx1"/>
                          </a:solidFill>
                          <a:latin typeface="ＭＳ ゴシック" pitchFamily="49" charset="-128"/>
                          <a:ea typeface="ＭＳ ゴシック" pitchFamily="49" charset="-128"/>
                          <a:cs typeface="Times New Roman"/>
                        </a:rPr>
                        <a:t>・心臓のペースメーカー、人工弁を装着した日</a:t>
                      </a:r>
                      <a:endParaRPr lang="en-US" altLang="ja-JP" sz="1600" b="0" kern="100" dirty="0" smtClean="0">
                        <a:solidFill>
                          <a:schemeClr val="tx1"/>
                        </a:solidFill>
                        <a:latin typeface="ＭＳ ゴシック" pitchFamily="49" charset="-128"/>
                        <a:ea typeface="ＭＳ ゴシック" pitchFamily="49" charset="-128"/>
                        <a:cs typeface="Times New Roman"/>
                      </a:endParaRPr>
                    </a:p>
                    <a:p>
                      <a:pPr lvl="0" algn="just">
                        <a:spcAft>
                          <a:spcPts val="535"/>
                        </a:spcAft>
                      </a:pPr>
                      <a:r>
                        <a:rPr lang="ja-JP" altLang="en-US" sz="1600" b="0" kern="100" dirty="0" smtClean="0">
                          <a:solidFill>
                            <a:schemeClr val="tx1"/>
                          </a:solidFill>
                          <a:latin typeface="ＭＳ ゴシック" pitchFamily="49" charset="-128"/>
                          <a:ea typeface="ＭＳ ゴシック" pitchFamily="49" charset="-128"/>
                          <a:cs typeface="Times New Roman"/>
                        </a:rPr>
                        <a:t>・人工肛門、人工膀胱、人口骨頭の手術をした日</a:t>
                      </a:r>
                      <a:endParaRPr lang="en-US" altLang="ja-JP" sz="1600" b="0" kern="100" dirty="0" smtClean="0">
                        <a:solidFill>
                          <a:schemeClr val="tx1"/>
                        </a:solidFill>
                        <a:latin typeface="ＭＳ ゴシック" pitchFamily="49" charset="-128"/>
                        <a:ea typeface="ＭＳ ゴシック" pitchFamily="49" charset="-128"/>
                        <a:cs typeface="Times New Roman"/>
                      </a:endParaRPr>
                    </a:p>
                    <a:p>
                      <a:pPr lvl="0" algn="just">
                        <a:spcAft>
                          <a:spcPts val="535"/>
                        </a:spcAft>
                      </a:pPr>
                      <a:r>
                        <a:rPr lang="ja-JP" altLang="en-US" sz="1600" b="0" kern="100" dirty="0" smtClean="0">
                          <a:solidFill>
                            <a:schemeClr val="tx1"/>
                          </a:solidFill>
                          <a:latin typeface="ＭＳ ゴシック" pitchFamily="49" charset="-128"/>
                          <a:ea typeface="ＭＳ ゴシック" pitchFamily="49" charset="-128"/>
                          <a:cs typeface="Times New Roman"/>
                        </a:rPr>
                        <a:t>・人口透析開始してから</a:t>
                      </a:r>
                      <a:r>
                        <a:rPr lang="en-US" altLang="ja-JP" sz="1600" b="0" kern="100" dirty="0" smtClean="0">
                          <a:solidFill>
                            <a:schemeClr val="tx1"/>
                          </a:solidFill>
                          <a:latin typeface="ＭＳ ゴシック" pitchFamily="49" charset="-128"/>
                          <a:ea typeface="ＭＳ ゴシック" pitchFamily="49" charset="-128"/>
                          <a:cs typeface="Times New Roman"/>
                        </a:rPr>
                        <a:t>3</a:t>
                      </a:r>
                      <a:r>
                        <a:rPr lang="ja-JP" altLang="en-US" sz="1600" b="0" kern="100" dirty="0" smtClean="0">
                          <a:solidFill>
                            <a:schemeClr val="tx1"/>
                          </a:solidFill>
                          <a:latin typeface="ＭＳ ゴシック" pitchFamily="49" charset="-128"/>
                          <a:ea typeface="ＭＳ ゴシック" pitchFamily="49" charset="-128"/>
                          <a:cs typeface="Times New Roman"/>
                        </a:rPr>
                        <a:t>ヶ月後の日</a:t>
                      </a:r>
                      <a:endParaRPr lang="en-US" altLang="ja-JP" sz="1600" b="0" kern="100" dirty="0" smtClean="0">
                        <a:solidFill>
                          <a:schemeClr val="tx1"/>
                        </a:solidFill>
                        <a:latin typeface="ＭＳ ゴシック" pitchFamily="49" charset="-128"/>
                        <a:ea typeface="ＭＳ ゴシック" pitchFamily="49" charset="-128"/>
                        <a:cs typeface="Times New Roman"/>
                      </a:endParaRPr>
                    </a:p>
                    <a:p>
                      <a:pPr lvl="0" algn="just">
                        <a:spcAft>
                          <a:spcPts val="535"/>
                        </a:spcAft>
                      </a:pPr>
                      <a:r>
                        <a:rPr lang="ja-JP" altLang="en-US" sz="1600" b="0" kern="100" dirty="0" smtClean="0">
                          <a:solidFill>
                            <a:schemeClr val="tx1"/>
                          </a:solidFill>
                          <a:latin typeface="ＭＳ ゴシック" pitchFamily="49" charset="-128"/>
                          <a:ea typeface="ＭＳ ゴシック" pitchFamily="49" charset="-128"/>
                          <a:cs typeface="Times New Roman"/>
                        </a:rPr>
                        <a:t>・失明は視力の低下に応じて</a:t>
                      </a:r>
                      <a:endParaRPr lang="en-US" altLang="ja-JP" sz="1600" b="0" kern="100" dirty="0" smtClean="0">
                        <a:solidFill>
                          <a:schemeClr val="tx1"/>
                        </a:solidFill>
                        <a:latin typeface="ＭＳ ゴシック" pitchFamily="49" charset="-128"/>
                        <a:ea typeface="ＭＳ ゴシック" pitchFamily="49" charset="-128"/>
                        <a:cs typeface="Times New Roman"/>
                      </a:endParaRPr>
                    </a:p>
                    <a:p>
                      <a:pPr lvl="0" algn="just">
                        <a:spcAft>
                          <a:spcPts val="535"/>
                        </a:spcAft>
                      </a:pPr>
                      <a:r>
                        <a:rPr lang="ja-JP" altLang="en-US" sz="1600" b="0" kern="100" dirty="0" smtClean="0">
                          <a:solidFill>
                            <a:schemeClr val="tx1"/>
                          </a:solidFill>
                          <a:latin typeface="ＭＳ ゴシック" pitchFamily="49" charset="-128"/>
                          <a:ea typeface="ＭＳ ゴシック" pitchFamily="49" charset="-128"/>
                          <a:cs typeface="Times New Roman"/>
                        </a:rPr>
                        <a:t>・肢体の切断は創面が治癒した日</a:t>
                      </a:r>
                      <a:endParaRPr lang="en-US" altLang="ja-JP" sz="1600" b="0" kern="100" dirty="0" smtClean="0">
                        <a:solidFill>
                          <a:schemeClr val="tx1"/>
                        </a:solidFill>
                        <a:latin typeface="ＭＳ ゴシック" pitchFamily="49" charset="-128"/>
                        <a:ea typeface="ＭＳ ゴシック" pitchFamily="49" charset="-128"/>
                        <a:cs typeface="Times New Roman"/>
                      </a:endParaRPr>
                    </a:p>
                    <a:p>
                      <a:pPr lvl="0" algn="just">
                        <a:spcAft>
                          <a:spcPts val="535"/>
                        </a:spcAft>
                      </a:pPr>
                      <a:r>
                        <a:rPr lang="ja-JP" altLang="en-US" sz="1600" b="0" kern="100" dirty="0" smtClean="0">
                          <a:solidFill>
                            <a:schemeClr val="tx1"/>
                          </a:solidFill>
                          <a:latin typeface="ＭＳ ゴシック" pitchFamily="49" charset="-128"/>
                          <a:ea typeface="ＭＳ ゴシック" pitchFamily="49" charset="-128"/>
                          <a:cs typeface="Times New Roman"/>
                        </a:rPr>
                        <a:t>・医師が「治癒した」「症状固定した」と診断した日</a:t>
                      </a:r>
                      <a:endParaRPr lang="ja-JP" sz="16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002345">
                <a:tc>
                  <a:txBody>
                    <a:bodyPr/>
                    <a:lstStyle/>
                    <a:p>
                      <a:pPr algn="just">
                        <a:spcAft>
                          <a:spcPts val="535"/>
                        </a:spcAft>
                      </a:pPr>
                      <a:r>
                        <a:rPr lang="ja-JP" altLang="en-US" sz="2000" b="1" kern="100" dirty="0" smtClean="0">
                          <a:solidFill>
                            <a:srgbClr val="002060"/>
                          </a:solidFill>
                          <a:latin typeface="ＭＳ ゴシック" pitchFamily="49" charset="-128"/>
                          <a:ea typeface="ＭＳ ゴシック" pitchFamily="49" charset="-128"/>
                          <a:cs typeface="Times New Roman"/>
                        </a:rPr>
                        <a:t>事後重症の支給</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lvl="0"/>
                      <a:r>
                        <a:rPr lang="ja-JP" altLang="en-US" sz="1600" b="0" dirty="0" smtClean="0">
                          <a:solidFill>
                            <a:schemeClr val="tx1"/>
                          </a:solidFill>
                          <a:latin typeface="ＭＳ ゴシック" pitchFamily="49" charset="-128"/>
                          <a:ea typeface="ＭＳ ゴシック" pitchFamily="49" charset="-128"/>
                        </a:rPr>
                        <a:t>障害認定日に障害等級に該当しなかった人でも、</a:t>
                      </a:r>
                      <a:r>
                        <a:rPr lang="en-US" altLang="ja-JP" sz="1600" b="0" dirty="0" smtClean="0">
                          <a:solidFill>
                            <a:schemeClr val="tx1"/>
                          </a:solidFill>
                          <a:latin typeface="ＭＳ ゴシック" pitchFamily="49" charset="-128"/>
                          <a:ea typeface="ＭＳ ゴシック" pitchFamily="49" charset="-128"/>
                        </a:rPr>
                        <a:t>65</a:t>
                      </a:r>
                      <a:r>
                        <a:rPr lang="ja-JP" altLang="en-US" sz="1600" b="0" dirty="0" smtClean="0">
                          <a:solidFill>
                            <a:schemeClr val="tx1"/>
                          </a:solidFill>
                          <a:latin typeface="ＭＳ ゴシック" pitchFamily="49" charset="-128"/>
                          <a:ea typeface="ＭＳ ゴシック" pitchFamily="49" charset="-128"/>
                        </a:rPr>
                        <a:t>歳までに該当する障害になった場合「事後重症」として障害年金の対象となります。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5" name="スライド番号プレースホルダ 4"/>
          <p:cNvSpPr>
            <a:spLocks noGrp="1"/>
          </p:cNvSpPr>
          <p:nvPr>
            <p:ph type="sldNum" sz="quarter" idx="12"/>
          </p:nvPr>
        </p:nvSpPr>
        <p:spPr/>
        <p:txBody>
          <a:bodyPr/>
          <a:lstStyle/>
          <a:p>
            <a:fld id="{7C579F6A-F8B1-4A32-8D9F-1EEC59A918CF}" type="slidenum">
              <a:rPr kumimoji="1" lang="ja-JP" altLang="en-US" smtClean="0"/>
              <a:pPr/>
              <a:t>18</a:t>
            </a:fld>
            <a:endParaRPr kumimoji="1"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476672"/>
            <a:ext cx="7467600" cy="1143000"/>
          </a:xfrm>
        </p:spPr>
        <p:txBody>
          <a:bodyPr>
            <a:normAutofit fontScale="90000"/>
          </a:bodyPr>
          <a:lstStyle/>
          <a:p>
            <a:pPr>
              <a:spcAft>
                <a:spcPts val="0"/>
              </a:spcAft>
            </a:pPr>
            <a:r>
              <a:rPr lang="ja-JP" altLang="en-US" sz="3600" kern="100" dirty="0" smtClean="0">
                <a:solidFill>
                  <a:srgbClr val="0060A8"/>
                </a:solidFill>
                <a:latin typeface="HGP創英角ﾎﾟｯﾌﾟ体" pitchFamily="50" charset="-128"/>
                <a:ea typeface="HGP創英角ﾎﾟｯﾌﾟ体" pitchFamily="50" charset="-128"/>
                <a:cs typeface="Times New Roman"/>
              </a:rPr>
              <a:t>傷病手当金</a:t>
            </a:r>
            <a:r>
              <a:rPr lang="ja-JP" altLang="ja-JP" sz="2000" kern="100" dirty="0" smtClean="0">
                <a:latin typeface="Century"/>
                <a:ea typeface="ＭＳ 明朝"/>
                <a:cs typeface="Times New Roman"/>
              </a:rPr>
              <a:t/>
            </a:r>
            <a:br>
              <a:rPr lang="ja-JP" altLang="ja-JP" sz="2000" kern="100" dirty="0" smtClean="0">
                <a:latin typeface="Century"/>
                <a:ea typeface="ＭＳ 明朝"/>
                <a:cs typeface="Times New Roman"/>
              </a:rPr>
            </a:br>
            <a:endParaRPr kumimoji="1" lang="ja-JP" altLang="en-US" dirty="0"/>
          </a:p>
        </p:txBody>
      </p:sp>
      <p:sp>
        <p:nvSpPr>
          <p:cNvPr id="3" name="コンテンツ プレースホルダ 2"/>
          <p:cNvSpPr>
            <a:spLocks noGrp="1"/>
          </p:cNvSpPr>
          <p:nvPr>
            <p:ph idx="1"/>
          </p:nvPr>
        </p:nvSpPr>
        <p:spPr>
          <a:xfrm>
            <a:off x="457200" y="1340768"/>
            <a:ext cx="7467600" cy="5133184"/>
          </a:xfrm>
        </p:spPr>
        <p:txBody>
          <a:bodyPr/>
          <a:lstStyle/>
          <a:p>
            <a:pPr>
              <a:spcAft>
                <a:spcPts val="1075"/>
              </a:spcAft>
              <a:buNone/>
            </a:pPr>
            <a:endParaRPr lang="ja-JP" altLang="ja-JP" sz="2000" kern="100" dirty="0" smtClean="0">
              <a:latin typeface="ＭＳ ゴシック" pitchFamily="49" charset="-128"/>
              <a:ea typeface="ＭＳ ゴシック" pitchFamily="49" charset="-128"/>
              <a:cs typeface="Times New Roman"/>
            </a:endParaRPr>
          </a:p>
          <a:p>
            <a:pPr>
              <a:buNone/>
            </a:pPr>
            <a:endParaRPr kumimoji="1" lang="ja-JP" altLang="en-US" dirty="0"/>
          </a:p>
        </p:txBody>
      </p:sp>
      <p:graphicFrame>
        <p:nvGraphicFramePr>
          <p:cNvPr id="4" name="表 3"/>
          <p:cNvGraphicFramePr>
            <a:graphicFrameLocks noGrp="1"/>
          </p:cNvGraphicFramePr>
          <p:nvPr/>
        </p:nvGraphicFramePr>
        <p:xfrm>
          <a:off x="1115616" y="1484784"/>
          <a:ext cx="7344816" cy="4752528"/>
        </p:xfrm>
        <a:graphic>
          <a:graphicData uri="http://schemas.openxmlformats.org/drawingml/2006/table">
            <a:tbl>
              <a:tblPr firstRow="1" bandRow="1">
                <a:tableStyleId>{5C22544A-7EE6-4342-B048-85BDC9FD1C3A}</a:tableStyleId>
              </a:tblPr>
              <a:tblGrid>
                <a:gridCol w="1953409"/>
                <a:gridCol w="5391407"/>
              </a:tblGrid>
              <a:tr h="2043466">
                <a:tc>
                  <a:txBody>
                    <a:bodyPr/>
                    <a:lstStyle/>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2000" b="1" kern="100" dirty="0" smtClean="0">
                          <a:solidFill>
                            <a:srgbClr val="002060"/>
                          </a:solidFill>
                          <a:latin typeface="ＭＳ ゴシック" pitchFamily="49" charset="-128"/>
                          <a:ea typeface="ＭＳ ゴシック" pitchFamily="49" charset="-128"/>
                          <a:cs typeface="Times New Roman"/>
                        </a:rPr>
                        <a:t>支給要件</a:t>
                      </a:r>
                      <a:endParaRPr lang="ja-JP" altLang="ja-JP" sz="2000" b="1" kern="100" dirty="0" smtClean="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1600" b="0" kern="100" dirty="0" smtClean="0">
                          <a:solidFill>
                            <a:schemeClr val="tx1"/>
                          </a:solidFill>
                          <a:latin typeface="ＭＳ ゴシック" pitchFamily="49" charset="-128"/>
                          <a:ea typeface="ＭＳ ゴシック" pitchFamily="49" charset="-128"/>
                          <a:cs typeface="Times New Roman"/>
                        </a:rPr>
                        <a:t>①業務外の事由による病気やケガの療養のための休業</a:t>
                      </a:r>
                      <a:endParaRPr lang="en-US" altLang="ja-JP" sz="1600" b="0" kern="100" dirty="0" smtClean="0">
                        <a:solidFill>
                          <a:schemeClr val="tx1"/>
                        </a:solidFill>
                        <a:latin typeface="ＭＳ ゴシック" pitchFamily="49" charset="-128"/>
                        <a:ea typeface="ＭＳ ゴシック" pitchFamily="49" charset="-128"/>
                        <a:cs typeface="Times New Roman"/>
                      </a:endParaRPr>
                    </a:p>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1600" b="0" kern="100" dirty="0" smtClean="0">
                          <a:solidFill>
                            <a:schemeClr val="tx1"/>
                          </a:solidFill>
                          <a:latin typeface="ＭＳ ゴシック" pitchFamily="49" charset="-128"/>
                          <a:ea typeface="ＭＳ ゴシック" pitchFamily="49" charset="-128"/>
                          <a:cs typeface="Times New Roman"/>
                        </a:rPr>
                        <a:t>　であること</a:t>
                      </a:r>
                      <a:endParaRPr lang="en-US" altLang="ja-JP" sz="1600" b="0" kern="100" dirty="0" smtClean="0">
                        <a:solidFill>
                          <a:schemeClr val="tx1"/>
                        </a:solidFill>
                        <a:latin typeface="ＭＳ ゴシック" pitchFamily="49" charset="-128"/>
                        <a:ea typeface="ＭＳ ゴシック" pitchFamily="49" charset="-128"/>
                        <a:cs typeface="Times New Roman"/>
                      </a:endParaRPr>
                    </a:p>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1600" b="0" kern="100" dirty="0" smtClean="0">
                          <a:solidFill>
                            <a:schemeClr val="tx1"/>
                          </a:solidFill>
                          <a:latin typeface="ＭＳ ゴシック" pitchFamily="49" charset="-128"/>
                          <a:ea typeface="ＭＳ ゴシック" pitchFamily="49" charset="-128"/>
                          <a:cs typeface="Times New Roman"/>
                        </a:rPr>
                        <a:t>②仕事に就くことができないこと</a:t>
                      </a:r>
                      <a:endParaRPr lang="en-US" altLang="ja-JP" sz="1600" b="0" kern="100" dirty="0" smtClean="0">
                        <a:solidFill>
                          <a:schemeClr val="tx1"/>
                        </a:solidFill>
                        <a:latin typeface="ＭＳ ゴシック" pitchFamily="49" charset="-128"/>
                        <a:ea typeface="ＭＳ ゴシック" pitchFamily="49" charset="-128"/>
                        <a:cs typeface="Times New Roman"/>
                      </a:endParaRPr>
                    </a:p>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1600" b="0" kern="100" dirty="0" smtClean="0">
                          <a:solidFill>
                            <a:schemeClr val="tx1"/>
                          </a:solidFill>
                          <a:latin typeface="ＭＳ ゴシック" pitchFamily="49" charset="-128"/>
                          <a:ea typeface="ＭＳ ゴシック" pitchFamily="49" charset="-128"/>
                          <a:cs typeface="Times New Roman"/>
                        </a:rPr>
                        <a:t>③連続する３日間を含み</a:t>
                      </a:r>
                      <a:r>
                        <a:rPr lang="en-US" altLang="ja-JP" sz="1600" b="0" kern="100" dirty="0" smtClean="0">
                          <a:solidFill>
                            <a:schemeClr val="tx1"/>
                          </a:solidFill>
                          <a:latin typeface="ＭＳ ゴシック" pitchFamily="49" charset="-128"/>
                          <a:ea typeface="ＭＳ ゴシック" pitchFamily="49" charset="-128"/>
                          <a:cs typeface="Times New Roman"/>
                        </a:rPr>
                        <a:t>4</a:t>
                      </a:r>
                      <a:r>
                        <a:rPr lang="ja-JP" altLang="en-US" sz="1600" b="0" kern="100" dirty="0" smtClean="0">
                          <a:solidFill>
                            <a:schemeClr val="tx1"/>
                          </a:solidFill>
                          <a:latin typeface="ＭＳ ゴシック" pitchFamily="49" charset="-128"/>
                          <a:ea typeface="ＭＳ ゴシック" pitchFamily="49" charset="-128"/>
                          <a:cs typeface="Times New Roman"/>
                        </a:rPr>
                        <a:t>日以上仕事に就けないこと</a:t>
                      </a:r>
                      <a:endParaRPr lang="en-US" altLang="ja-JP" sz="1600" b="0" kern="100" dirty="0" smtClean="0">
                        <a:solidFill>
                          <a:schemeClr val="tx1"/>
                        </a:solidFill>
                        <a:latin typeface="ＭＳ ゴシック" pitchFamily="49" charset="-128"/>
                        <a:ea typeface="ＭＳ ゴシック" pitchFamily="49" charset="-128"/>
                        <a:cs typeface="Times New Roman"/>
                      </a:endParaRPr>
                    </a:p>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1600" b="0" kern="100" dirty="0" smtClean="0">
                          <a:solidFill>
                            <a:schemeClr val="tx1"/>
                          </a:solidFill>
                          <a:latin typeface="ＭＳ ゴシック" pitchFamily="49" charset="-128"/>
                          <a:ea typeface="ＭＳ ゴシック" pitchFamily="49" charset="-128"/>
                          <a:cs typeface="Times New Roman"/>
                        </a:rPr>
                        <a:t>④休業した期間について給与の支払いがないこと</a:t>
                      </a:r>
                      <a:endParaRPr lang="en-US" altLang="ja-JP" sz="1600" b="0" kern="100" dirty="0" smtClean="0">
                        <a:solidFill>
                          <a:schemeClr val="tx1"/>
                        </a:solidFill>
                        <a:latin typeface="ＭＳ ゴシック" pitchFamily="49" charset="-128"/>
                        <a:ea typeface="ＭＳ ゴシック" pitchFamily="49" charset="-128"/>
                        <a:cs typeface="Times New Roman"/>
                      </a:endParaRPr>
                    </a:p>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1600" b="0" kern="100" dirty="0" smtClean="0">
                          <a:solidFill>
                            <a:schemeClr val="tx1"/>
                          </a:solidFill>
                          <a:latin typeface="ＭＳ ゴシック" pitchFamily="49" charset="-128"/>
                          <a:ea typeface="ＭＳ ゴシック" pitchFamily="49" charset="-128"/>
                          <a:cs typeface="Times New Roman"/>
                        </a:rPr>
                        <a:t>⑤事業所に雇用されかつ健康保険に加入していること</a:t>
                      </a:r>
                      <a:endParaRPr lang="en-US" altLang="ja-JP" sz="1600" b="0" kern="100" dirty="0" smtClean="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556136">
                <a:tc>
                  <a:txBody>
                    <a:bodyPr/>
                    <a:lstStyle/>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2000" b="1" kern="0" dirty="0" smtClean="0">
                          <a:solidFill>
                            <a:srgbClr val="002060"/>
                          </a:solidFill>
                          <a:latin typeface="ＭＳ ゴシック" pitchFamily="49" charset="-128"/>
                          <a:ea typeface="ＭＳ ゴシック" pitchFamily="49" charset="-128"/>
                          <a:cs typeface="メイリオ"/>
                        </a:rPr>
                        <a:t>支給の内容</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1600" b="0" kern="100" dirty="0" smtClean="0">
                          <a:solidFill>
                            <a:schemeClr val="tx1"/>
                          </a:solidFill>
                          <a:latin typeface="ＭＳ ゴシック" pitchFamily="49" charset="-128"/>
                          <a:ea typeface="ＭＳ ゴシック" pitchFamily="49" charset="-128"/>
                          <a:cs typeface="Times New Roman"/>
                        </a:rPr>
                        <a:t>・支給開始から最長１年</a:t>
                      </a:r>
                      <a:r>
                        <a:rPr lang="en-US" altLang="ja-JP" sz="1600" b="0" kern="100" dirty="0" smtClean="0">
                          <a:solidFill>
                            <a:schemeClr val="tx1"/>
                          </a:solidFill>
                          <a:latin typeface="ＭＳ ゴシック" pitchFamily="49" charset="-128"/>
                          <a:ea typeface="ＭＳ ゴシック" pitchFamily="49" charset="-128"/>
                          <a:cs typeface="Times New Roman"/>
                        </a:rPr>
                        <a:t>6</a:t>
                      </a:r>
                      <a:r>
                        <a:rPr lang="ja-JP" altLang="en-US" sz="1600" b="0" kern="100" dirty="0" smtClean="0">
                          <a:solidFill>
                            <a:schemeClr val="tx1"/>
                          </a:solidFill>
                          <a:latin typeface="ＭＳ ゴシック" pitchFamily="49" charset="-128"/>
                          <a:ea typeface="ＭＳ ゴシック" pitchFamily="49" charset="-128"/>
                          <a:cs typeface="Times New Roman"/>
                        </a:rPr>
                        <a:t>ヶ月</a:t>
                      </a:r>
                      <a:endParaRPr lang="en-US" altLang="ja-JP" sz="1600" b="0" kern="100" dirty="0" smtClean="0">
                        <a:solidFill>
                          <a:schemeClr val="tx1"/>
                        </a:solidFill>
                        <a:latin typeface="ＭＳ ゴシック" pitchFamily="49" charset="-128"/>
                        <a:ea typeface="ＭＳ ゴシック" pitchFamily="49" charset="-128"/>
                        <a:cs typeface="Times New Roman"/>
                      </a:endParaRPr>
                    </a:p>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1600" b="0" kern="100" dirty="0" smtClean="0">
                          <a:solidFill>
                            <a:schemeClr val="tx1"/>
                          </a:solidFill>
                          <a:latin typeface="ＭＳ ゴシック" pitchFamily="49" charset="-128"/>
                          <a:ea typeface="ＭＳ ゴシック" pitchFamily="49" charset="-128"/>
                          <a:cs typeface="Times New Roman"/>
                        </a:rPr>
                        <a:t>・標準報酬日額の</a:t>
                      </a:r>
                      <a:r>
                        <a:rPr lang="en-US" altLang="ja-JP" sz="1600" b="0" kern="100" dirty="0" smtClean="0">
                          <a:solidFill>
                            <a:schemeClr val="tx1"/>
                          </a:solidFill>
                          <a:latin typeface="ＭＳ ゴシック" pitchFamily="49" charset="-128"/>
                          <a:ea typeface="ＭＳ ゴシック" pitchFamily="49" charset="-128"/>
                          <a:cs typeface="Times New Roman"/>
                        </a:rPr>
                        <a:t>3</a:t>
                      </a:r>
                      <a:r>
                        <a:rPr lang="ja-JP" altLang="en-US" sz="1600" b="0" kern="100" dirty="0" smtClean="0">
                          <a:solidFill>
                            <a:schemeClr val="tx1"/>
                          </a:solidFill>
                          <a:latin typeface="ＭＳ ゴシック" pitchFamily="49" charset="-128"/>
                          <a:ea typeface="ＭＳ ゴシック" pitchFamily="49" charset="-128"/>
                          <a:cs typeface="Times New Roman"/>
                        </a:rPr>
                        <a:t>分の</a:t>
                      </a:r>
                      <a:r>
                        <a:rPr lang="en-US" altLang="ja-JP" sz="1600" b="0" kern="100" dirty="0" smtClean="0">
                          <a:solidFill>
                            <a:schemeClr val="tx1"/>
                          </a:solidFill>
                          <a:latin typeface="ＭＳ ゴシック" pitchFamily="49" charset="-128"/>
                          <a:ea typeface="ＭＳ ゴシック" pitchFamily="49" charset="-128"/>
                          <a:cs typeface="Times New Roman"/>
                        </a:rPr>
                        <a:t>2</a:t>
                      </a:r>
                      <a:r>
                        <a:rPr lang="ja-JP" altLang="en-US" sz="1600" b="0" kern="100" dirty="0" smtClean="0">
                          <a:solidFill>
                            <a:schemeClr val="tx1"/>
                          </a:solidFill>
                          <a:latin typeface="ＭＳ ゴシック" pitchFamily="49" charset="-128"/>
                          <a:ea typeface="ＭＳ ゴシック" pitchFamily="49" charset="-128"/>
                          <a:cs typeface="Times New Roman"/>
                        </a:rPr>
                        <a:t>に相当する金額</a:t>
                      </a:r>
                      <a:endParaRPr lang="en-US" altLang="ja-JP" sz="1600" b="0" kern="100" dirty="0" smtClean="0">
                        <a:solidFill>
                          <a:schemeClr val="tx1"/>
                        </a:solidFill>
                        <a:latin typeface="ＭＳ ゴシック" pitchFamily="49" charset="-128"/>
                        <a:ea typeface="ＭＳ ゴシック" pitchFamily="49" charset="-128"/>
                        <a:cs typeface="Times New Roman"/>
                      </a:endParaRPr>
                    </a:p>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1600" b="0" kern="100" dirty="0" smtClean="0">
                          <a:solidFill>
                            <a:schemeClr val="tx1"/>
                          </a:solidFill>
                          <a:latin typeface="ＭＳ ゴシック" pitchFamily="49" charset="-128"/>
                          <a:ea typeface="ＭＳ ゴシック" pitchFamily="49" charset="-128"/>
                          <a:cs typeface="Times New Roman"/>
                        </a:rPr>
                        <a:t>・退職後も条件を満たせば支給されます</a:t>
                      </a:r>
                      <a:endParaRPr lang="en-US" altLang="ja-JP" sz="1600" b="0" kern="100" dirty="0" smtClean="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152926">
                <a:tc>
                  <a:txBody>
                    <a:bodyPr/>
                    <a:lstStyle/>
                    <a:p>
                      <a:pPr algn="just">
                        <a:spcAft>
                          <a:spcPts val="535"/>
                        </a:spcAft>
                      </a:pPr>
                      <a:r>
                        <a:rPr lang="ja-JP" altLang="en-US" sz="2000" b="1" kern="100" dirty="0" smtClean="0">
                          <a:solidFill>
                            <a:srgbClr val="002060"/>
                          </a:solidFill>
                          <a:latin typeface="ＭＳ ゴシック" pitchFamily="49" charset="-128"/>
                          <a:ea typeface="ＭＳ ゴシック" pitchFamily="49" charset="-128"/>
                          <a:cs typeface="Times New Roman"/>
                        </a:rPr>
                        <a:t>必要書類</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ja-JP" altLang="en-US" sz="1600" b="0" dirty="0" smtClean="0">
                          <a:solidFill>
                            <a:schemeClr val="tx1"/>
                          </a:solidFill>
                          <a:latin typeface="ＭＳ ゴシック" pitchFamily="49" charset="-128"/>
                          <a:ea typeface="ＭＳ ゴシック" pitchFamily="49" charset="-128"/>
                        </a:rPr>
                        <a:t>・傷病手当金請求書</a:t>
                      </a:r>
                      <a:endParaRPr lang="en-US" altLang="ja-JP" sz="1600" b="0" dirty="0" smtClean="0">
                        <a:solidFill>
                          <a:schemeClr val="tx1"/>
                        </a:solidFill>
                        <a:latin typeface="ＭＳ ゴシック" pitchFamily="49" charset="-128"/>
                        <a:ea typeface="ＭＳ ゴシック" pitchFamily="49" charset="-128"/>
                      </a:endParaRPr>
                    </a:p>
                    <a:p>
                      <a:r>
                        <a:rPr lang="ja-JP" altLang="en-US" sz="1600" b="0" dirty="0" smtClean="0">
                          <a:solidFill>
                            <a:schemeClr val="tx1"/>
                          </a:solidFill>
                          <a:latin typeface="ＭＳ ゴシック" pitchFamily="49" charset="-128"/>
                          <a:ea typeface="ＭＳ ゴシック" pitchFamily="49" charset="-128"/>
                        </a:rPr>
                        <a:t>・賃金台帳</a:t>
                      </a:r>
                      <a:endParaRPr lang="en-US" altLang="ja-JP" sz="1600" b="0" dirty="0" smtClean="0">
                        <a:solidFill>
                          <a:schemeClr val="tx1"/>
                        </a:solidFill>
                        <a:latin typeface="ＭＳ ゴシック" pitchFamily="49" charset="-128"/>
                        <a:ea typeface="ＭＳ ゴシック" pitchFamily="49" charset="-128"/>
                      </a:endParaRPr>
                    </a:p>
                    <a:p>
                      <a:r>
                        <a:rPr lang="ja-JP" altLang="en-US" sz="1600" b="0" dirty="0" smtClean="0">
                          <a:solidFill>
                            <a:schemeClr val="tx1"/>
                          </a:solidFill>
                          <a:latin typeface="ＭＳ ゴシック" pitchFamily="49" charset="-128"/>
                          <a:ea typeface="ＭＳ ゴシック" pitchFamily="49" charset="-128"/>
                        </a:rPr>
                        <a:t>・出勤簿</a:t>
                      </a:r>
                      <a:endParaRPr lang="en-US" altLang="ja-JP" sz="1600" b="0" dirty="0" smtClean="0">
                        <a:solidFill>
                          <a:schemeClr val="tx1"/>
                        </a:solidFill>
                        <a:latin typeface="ＭＳ ゴシック" pitchFamily="49" charset="-128"/>
                        <a:ea typeface="ＭＳ ゴシック" pitchFamily="49" charset="-128"/>
                      </a:endParaRPr>
                    </a:p>
                    <a:p>
                      <a:r>
                        <a:rPr lang="ja-JP" altLang="en-US" sz="1600" b="0" dirty="0" smtClean="0">
                          <a:solidFill>
                            <a:schemeClr val="tx1"/>
                          </a:solidFill>
                          <a:latin typeface="ＭＳ ゴシック" pitchFamily="49" charset="-128"/>
                          <a:ea typeface="ＭＳ ゴシック" pitchFamily="49" charset="-128"/>
                        </a:rPr>
                        <a:t>・負傷の原因届け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5" name="スライド番号プレースホルダ 4"/>
          <p:cNvSpPr>
            <a:spLocks noGrp="1"/>
          </p:cNvSpPr>
          <p:nvPr>
            <p:ph type="sldNum" sz="quarter" idx="12"/>
          </p:nvPr>
        </p:nvSpPr>
        <p:spPr/>
        <p:txBody>
          <a:bodyPr/>
          <a:lstStyle/>
          <a:p>
            <a:fld id="{7C579F6A-F8B1-4A32-8D9F-1EEC59A918CF}" type="slidenum">
              <a:rPr kumimoji="1" lang="ja-JP" altLang="en-US" smtClean="0"/>
              <a:pPr/>
              <a:t>19</a:t>
            </a:fld>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下矢印 39"/>
          <p:cNvSpPr/>
          <p:nvPr/>
        </p:nvSpPr>
        <p:spPr>
          <a:xfrm>
            <a:off x="4427984" y="5328496"/>
            <a:ext cx="144016" cy="896936"/>
          </a:xfrm>
          <a:prstGeom prst="downArrow">
            <a:avLst/>
          </a:prstGeom>
          <a:solidFill>
            <a:schemeClr val="accent2">
              <a:lumMod val="60000"/>
              <a:lumOff val="40000"/>
            </a:schemeClr>
          </a:solidFill>
          <a:ln>
            <a:solidFill>
              <a:schemeClr val="accent5">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43" name="正方形/長方形 42"/>
          <p:cNvSpPr/>
          <p:nvPr/>
        </p:nvSpPr>
        <p:spPr>
          <a:xfrm>
            <a:off x="7254402" y="5370389"/>
            <a:ext cx="51193" cy="326155"/>
          </a:xfrm>
          <a:prstGeom prst="rect">
            <a:avLst/>
          </a:prstGeom>
          <a:ln>
            <a:solidFill>
              <a:schemeClr val="accent5">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42" name="正方形/長方形 41"/>
          <p:cNvSpPr/>
          <p:nvPr/>
        </p:nvSpPr>
        <p:spPr>
          <a:xfrm flipH="1">
            <a:off x="1406101" y="5289328"/>
            <a:ext cx="45719" cy="407216"/>
          </a:xfrm>
          <a:prstGeom prst="rect">
            <a:avLst/>
          </a:prstGeom>
          <a:ln>
            <a:solidFill>
              <a:schemeClr val="accent5">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95536" y="260648"/>
            <a:ext cx="8424936" cy="576064"/>
          </a:xfrm>
        </p:spPr>
        <p:txBody>
          <a:bodyPr>
            <a:normAutofit fontScale="90000"/>
          </a:bodyPr>
          <a:lstStyle/>
          <a:p>
            <a:r>
              <a:rPr lang="ja-JP" altLang="en-US" sz="3600" dirty="0" smtClean="0">
                <a:solidFill>
                  <a:schemeClr val="accent1">
                    <a:lumMod val="75000"/>
                  </a:schemeClr>
                </a:solidFill>
                <a:latin typeface="HGP創英角ﾎﾟｯﾌﾟ体" pitchFamily="50" charset="-128"/>
                <a:ea typeface="HGP創英角ﾎﾟｯﾌﾟ体" pitchFamily="50" charset="-128"/>
              </a:rPr>
              <a:t>　　　　　　</a:t>
            </a:r>
            <a:r>
              <a:rPr lang="ja-JP" altLang="en-US" sz="3600" dirty="0" smtClean="0">
                <a:solidFill>
                  <a:srgbClr val="0060A8"/>
                </a:solidFill>
                <a:latin typeface="HGP創英角ﾎﾟｯﾌﾟ体" pitchFamily="50" charset="-128"/>
                <a:ea typeface="HGP創英角ﾎﾟｯﾌﾟ体" pitchFamily="50" charset="-128"/>
              </a:rPr>
              <a:t>医療費について</a:t>
            </a:r>
            <a:r>
              <a:rPr lang="ja-JP" altLang="en-US" sz="2800" b="1" dirty="0" smtClean="0">
                <a:solidFill>
                  <a:schemeClr val="accent1">
                    <a:lumMod val="75000"/>
                  </a:schemeClr>
                </a:solidFill>
                <a:latin typeface="HGP創英角ﾎﾟｯﾌﾟ体" pitchFamily="50" charset="-128"/>
                <a:ea typeface="HGP創英角ﾎﾟｯﾌﾟ体" pitchFamily="50" charset="-128"/>
              </a:rPr>
              <a:t>　　　　　　　</a:t>
            </a:r>
            <a:r>
              <a:rPr lang="ja-JP" altLang="en-US" sz="1800" b="1" dirty="0" smtClean="0">
                <a:solidFill>
                  <a:schemeClr val="tx1"/>
                </a:solidFill>
                <a:latin typeface="+mj-ea"/>
              </a:rPr>
              <a:t>（京都市の場合）</a:t>
            </a:r>
            <a:endParaRPr kumimoji="1" lang="ja-JP" altLang="en-US" b="1" dirty="0"/>
          </a:p>
        </p:txBody>
      </p:sp>
      <p:sp>
        <p:nvSpPr>
          <p:cNvPr id="3" name="コンテンツ プレースホルダ 2"/>
          <p:cNvSpPr>
            <a:spLocks noGrp="1"/>
          </p:cNvSpPr>
          <p:nvPr>
            <p:ph idx="1"/>
          </p:nvPr>
        </p:nvSpPr>
        <p:spPr>
          <a:xfrm>
            <a:off x="467544" y="2160144"/>
            <a:ext cx="7467600" cy="5257800"/>
          </a:xfrm>
        </p:spPr>
        <p:txBody>
          <a:bodyPr>
            <a:normAutofit/>
          </a:bodyPr>
          <a:lstStyle/>
          <a:p>
            <a:pPr>
              <a:buNone/>
            </a:pPr>
            <a:endParaRPr lang="en-US" altLang="ja-JP" sz="3200" b="1" dirty="0" smtClean="0">
              <a:solidFill>
                <a:srgbClr val="002060"/>
              </a:solidFill>
              <a:latin typeface="ＭＳ Ｐゴシック" pitchFamily="50" charset="-128"/>
              <a:ea typeface="ＭＳ Ｐゴシック" pitchFamily="50" charset="-128"/>
            </a:endParaRPr>
          </a:p>
          <a:p>
            <a:pPr>
              <a:buNone/>
            </a:pPr>
            <a:r>
              <a:rPr lang="en-US" altLang="ja-JP" sz="3200" b="1" dirty="0" smtClean="0">
                <a:solidFill>
                  <a:srgbClr val="002060"/>
                </a:solidFill>
                <a:latin typeface="ＭＳ Ｐゴシック" pitchFamily="50" charset="-128"/>
                <a:ea typeface="ＭＳ Ｐゴシック" pitchFamily="50" charset="-128"/>
              </a:rPr>
              <a:t>                                       </a:t>
            </a:r>
            <a:endParaRPr kumimoji="1" lang="ja-JP" altLang="en-US" dirty="0"/>
          </a:p>
        </p:txBody>
      </p:sp>
      <p:sp>
        <p:nvSpPr>
          <p:cNvPr id="7" name="正方形/長方形 6"/>
          <p:cNvSpPr/>
          <p:nvPr/>
        </p:nvSpPr>
        <p:spPr>
          <a:xfrm>
            <a:off x="2195736" y="1960562"/>
            <a:ext cx="216024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latin typeface="ＭＳ ゴシック" pitchFamily="49" charset="-128"/>
                <a:ea typeface="ＭＳ ゴシック" pitchFamily="49" charset="-128"/>
              </a:rPr>
              <a:t>30</a:t>
            </a:r>
            <a:r>
              <a:rPr kumimoji="1" lang="ja-JP" altLang="en-US" sz="1600" b="1" dirty="0" smtClean="0">
                <a:solidFill>
                  <a:schemeClr val="tx1"/>
                </a:solidFill>
                <a:latin typeface="ＭＳ ゴシック" pitchFamily="49" charset="-128"/>
                <a:ea typeface="ＭＳ ゴシック" pitchFamily="49" charset="-128"/>
              </a:rPr>
              <a:t>万円（</a:t>
            </a:r>
            <a:r>
              <a:rPr kumimoji="1" lang="en-US" altLang="ja-JP" sz="1600" b="1" dirty="0" smtClean="0">
                <a:solidFill>
                  <a:schemeClr val="tx1"/>
                </a:solidFill>
                <a:latin typeface="ＭＳ ゴシック" pitchFamily="49" charset="-128"/>
                <a:ea typeface="ＭＳ ゴシック" pitchFamily="49" charset="-128"/>
              </a:rPr>
              <a:t>3</a:t>
            </a:r>
            <a:r>
              <a:rPr kumimoji="1" lang="ja-JP" altLang="en-US" sz="1600" b="1" dirty="0" smtClean="0">
                <a:solidFill>
                  <a:schemeClr val="tx1"/>
                </a:solidFill>
                <a:latin typeface="ＭＳ ゴシック" pitchFamily="49" charset="-128"/>
                <a:ea typeface="ＭＳ ゴシック" pitchFamily="49" charset="-128"/>
              </a:rPr>
              <a:t>割負担</a:t>
            </a:r>
            <a:r>
              <a:rPr kumimoji="1" lang="ja-JP" altLang="en-US" sz="1600" b="1" dirty="0" smtClean="0">
                <a:latin typeface="ＭＳ ゴシック" pitchFamily="49" charset="-128"/>
                <a:ea typeface="ＭＳ ゴシック" pitchFamily="49" charset="-128"/>
              </a:rPr>
              <a:t>）</a:t>
            </a:r>
            <a:endParaRPr kumimoji="1" lang="ja-JP" altLang="en-US" sz="1600" b="1" dirty="0">
              <a:latin typeface="ＭＳ ゴシック" pitchFamily="49" charset="-128"/>
              <a:ea typeface="ＭＳ ゴシック" pitchFamily="49" charset="-128"/>
            </a:endParaRPr>
          </a:p>
        </p:txBody>
      </p:sp>
      <p:sp>
        <p:nvSpPr>
          <p:cNvPr id="9" name="角丸四角形 8"/>
          <p:cNvSpPr/>
          <p:nvPr/>
        </p:nvSpPr>
        <p:spPr>
          <a:xfrm>
            <a:off x="5493648" y="2706553"/>
            <a:ext cx="2088232" cy="360040"/>
          </a:xfrm>
          <a:prstGeom prst="roundRect">
            <a:avLst/>
          </a:prstGeom>
          <a:solidFill>
            <a:schemeClr val="accent3">
              <a:lumMod val="20000"/>
              <a:lumOff val="80000"/>
            </a:schemeClr>
          </a:solidFill>
          <a:ln w="38100"/>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b="1" dirty="0">
                <a:solidFill>
                  <a:prstClr val="black"/>
                </a:solidFill>
                <a:latin typeface="ＭＳ ゴシック" pitchFamily="49" charset="-128"/>
                <a:ea typeface="ＭＳ ゴシック" pitchFamily="49" charset="-128"/>
              </a:rPr>
              <a:t>限度</a:t>
            </a:r>
            <a:r>
              <a:rPr lang="ja-JP" altLang="en-US" b="1" dirty="0" smtClean="0">
                <a:solidFill>
                  <a:prstClr val="black"/>
                </a:solidFill>
                <a:latin typeface="ＭＳ ゴシック" pitchFamily="49" charset="-128"/>
                <a:ea typeface="ＭＳ ゴシック" pitchFamily="49" charset="-128"/>
              </a:rPr>
              <a:t>額適用認定証</a:t>
            </a:r>
            <a:endParaRPr kumimoji="1" lang="ja-JP" altLang="en-US" b="1" dirty="0">
              <a:latin typeface="ＭＳ ゴシック" pitchFamily="49" charset="-128"/>
              <a:ea typeface="ＭＳ ゴシック" pitchFamily="49" charset="-128"/>
            </a:endParaRPr>
          </a:p>
        </p:txBody>
      </p:sp>
      <p:sp>
        <p:nvSpPr>
          <p:cNvPr id="10" name="右矢印 9"/>
          <p:cNvSpPr/>
          <p:nvPr/>
        </p:nvSpPr>
        <p:spPr>
          <a:xfrm rot="5400000">
            <a:off x="3647254" y="1580932"/>
            <a:ext cx="288032" cy="374547"/>
          </a:xfrm>
          <a:prstGeom prst="rightArrow">
            <a:avLst/>
          </a:prstGeom>
          <a:ln>
            <a:solidFill>
              <a:schemeClr val="accent3">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b="1">
              <a:ln w="18000">
                <a:solidFill>
                  <a:schemeClr val="accent2">
                    <a:satMod val="140000"/>
                  </a:schemeClr>
                </a:solidFill>
                <a:prstDash val="solid"/>
                <a:miter lim="800000"/>
              </a:ln>
              <a:noFill/>
              <a:effectLst>
                <a:outerShdw blurRad="25500" dist="23000" dir="7020000" algn="tl">
                  <a:srgbClr val="000000">
                    <a:alpha val="50000"/>
                  </a:srgbClr>
                </a:outerShdw>
              </a:effectLst>
              <a:latin typeface="ＭＳ ゴシック" pitchFamily="49" charset="-128"/>
              <a:ea typeface="ＭＳ ゴシック" pitchFamily="49" charset="-128"/>
            </a:endParaRPr>
          </a:p>
        </p:txBody>
      </p:sp>
      <p:sp>
        <p:nvSpPr>
          <p:cNvPr id="11" name="正方形/長方形 10"/>
          <p:cNvSpPr/>
          <p:nvPr/>
        </p:nvSpPr>
        <p:spPr>
          <a:xfrm>
            <a:off x="3354192" y="1130766"/>
            <a:ext cx="216024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ＭＳ ゴシック" pitchFamily="49" charset="-128"/>
                <a:ea typeface="ＭＳ ゴシック" pitchFamily="49" charset="-128"/>
              </a:rPr>
              <a:t>医療費　</a:t>
            </a:r>
            <a:r>
              <a:rPr kumimoji="1" lang="en-US" altLang="ja-JP" sz="1600" b="1" dirty="0" smtClean="0">
                <a:solidFill>
                  <a:schemeClr val="tx1"/>
                </a:solidFill>
                <a:latin typeface="ＭＳ ゴシック" pitchFamily="49" charset="-128"/>
                <a:ea typeface="ＭＳ ゴシック" pitchFamily="49" charset="-128"/>
              </a:rPr>
              <a:t>100</a:t>
            </a:r>
            <a:r>
              <a:rPr kumimoji="1" lang="ja-JP" altLang="en-US" sz="1600" b="1" dirty="0" smtClean="0">
                <a:solidFill>
                  <a:schemeClr val="tx1"/>
                </a:solidFill>
                <a:latin typeface="ＭＳ ゴシック" pitchFamily="49" charset="-128"/>
                <a:ea typeface="ＭＳ ゴシック" pitchFamily="49" charset="-128"/>
              </a:rPr>
              <a:t>万円</a:t>
            </a:r>
            <a:endParaRPr kumimoji="1" lang="ja-JP" altLang="en-US" sz="1600" b="1" dirty="0">
              <a:solidFill>
                <a:schemeClr val="tx1"/>
              </a:solidFill>
              <a:latin typeface="ＭＳ ゴシック" pitchFamily="49" charset="-128"/>
              <a:ea typeface="ＭＳ ゴシック" pitchFamily="49" charset="-128"/>
            </a:endParaRPr>
          </a:p>
        </p:txBody>
      </p:sp>
      <p:sp>
        <p:nvSpPr>
          <p:cNvPr id="12" name="右矢印 11"/>
          <p:cNvSpPr/>
          <p:nvPr/>
        </p:nvSpPr>
        <p:spPr>
          <a:xfrm rot="5400000">
            <a:off x="4327224" y="2315222"/>
            <a:ext cx="288032" cy="374545"/>
          </a:xfrm>
          <a:prstGeom prst="rightArrow">
            <a:avLst/>
          </a:prstGeom>
          <a:ln>
            <a:solidFill>
              <a:schemeClr val="accent3">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b="1">
              <a:ln w="18000">
                <a:solidFill>
                  <a:schemeClr val="accent2">
                    <a:satMod val="140000"/>
                  </a:schemeClr>
                </a:solidFill>
                <a:prstDash val="solid"/>
                <a:miter lim="800000"/>
              </a:ln>
              <a:noFill/>
              <a:effectLst>
                <a:outerShdw blurRad="25500" dist="23000" dir="7020000" algn="tl">
                  <a:srgbClr val="000000">
                    <a:alpha val="50000"/>
                  </a:srgbClr>
                </a:outerShdw>
              </a:effectLst>
              <a:latin typeface="ＭＳ ゴシック" pitchFamily="49" charset="-128"/>
              <a:ea typeface="ＭＳ ゴシック" pitchFamily="49" charset="-128"/>
            </a:endParaRPr>
          </a:p>
        </p:txBody>
      </p:sp>
      <p:sp>
        <p:nvSpPr>
          <p:cNvPr id="13" name="正方形/長方形 12"/>
          <p:cNvSpPr/>
          <p:nvPr/>
        </p:nvSpPr>
        <p:spPr>
          <a:xfrm>
            <a:off x="1731963" y="1152032"/>
            <a:ext cx="1512168" cy="4044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rgbClr val="002060"/>
                </a:solidFill>
                <a:latin typeface="ＭＳ ゴシック" pitchFamily="49" charset="-128"/>
                <a:ea typeface="ＭＳ ゴシック" pitchFamily="49" charset="-128"/>
              </a:rPr>
              <a:t>自費負担　</a:t>
            </a:r>
            <a:endParaRPr kumimoji="1" lang="ja-JP" altLang="en-US" dirty="0">
              <a:solidFill>
                <a:srgbClr val="002060"/>
              </a:solidFill>
            </a:endParaRPr>
          </a:p>
        </p:txBody>
      </p:sp>
      <p:sp>
        <p:nvSpPr>
          <p:cNvPr id="14" name="正方形/長方形 13"/>
          <p:cNvSpPr/>
          <p:nvPr/>
        </p:nvSpPr>
        <p:spPr>
          <a:xfrm>
            <a:off x="436012" y="1960562"/>
            <a:ext cx="1656184" cy="3600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rgbClr val="002060"/>
                </a:solidFill>
                <a:latin typeface="ＭＳ ゴシック" pitchFamily="49" charset="-128"/>
                <a:ea typeface="ＭＳ ゴシック" pitchFamily="49" charset="-128"/>
              </a:rPr>
              <a:t>各種健康保険</a:t>
            </a:r>
            <a:r>
              <a:rPr lang="ja-JP" altLang="en-US" sz="1600" b="1" dirty="0" smtClean="0">
                <a:solidFill>
                  <a:srgbClr val="002060"/>
                </a:solidFill>
                <a:latin typeface="ＭＳ ゴシック" pitchFamily="49" charset="-128"/>
                <a:ea typeface="ＭＳ ゴシック" pitchFamily="49" charset="-128"/>
              </a:rPr>
              <a:t>　</a:t>
            </a:r>
            <a:endParaRPr kumimoji="1" lang="ja-JP" altLang="en-US" dirty="0"/>
          </a:p>
        </p:txBody>
      </p:sp>
      <p:sp>
        <p:nvSpPr>
          <p:cNvPr id="15" name="正方形/長方形 14"/>
          <p:cNvSpPr/>
          <p:nvPr/>
        </p:nvSpPr>
        <p:spPr>
          <a:xfrm>
            <a:off x="1366604" y="2706553"/>
            <a:ext cx="1944216" cy="3600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rgbClr val="002060"/>
                </a:solidFill>
                <a:latin typeface="ＭＳ ゴシック" pitchFamily="49" charset="-128"/>
                <a:ea typeface="ＭＳ ゴシック" pitchFamily="49" charset="-128"/>
              </a:rPr>
              <a:t>高額療養費制度</a:t>
            </a:r>
            <a:endParaRPr kumimoji="1" lang="ja-JP" altLang="en-US" dirty="0">
              <a:solidFill>
                <a:srgbClr val="002060"/>
              </a:solidFill>
            </a:endParaRPr>
          </a:p>
        </p:txBody>
      </p:sp>
      <p:sp>
        <p:nvSpPr>
          <p:cNvPr id="16" name="正方形/長方形 15"/>
          <p:cNvSpPr/>
          <p:nvPr/>
        </p:nvSpPr>
        <p:spPr>
          <a:xfrm>
            <a:off x="4572000" y="1960562"/>
            <a:ext cx="216024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chemeClr val="tx1"/>
                </a:solidFill>
                <a:latin typeface="ＭＳ ゴシック" pitchFamily="49" charset="-128"/>
                <a:ea typeface="ＭＳ ゴシック" pitchFamily="49" charset="-128"/>
              </a:rPr>
              <a:t>20</a:t>
            </a:r>
            <a:r>
              <a:rPr kumimoji="1" lang="ja-JP" altLang="en-US" sz="1600" b="1" dirty="0" smtClean="0">
                <a:solidFill>
                  <a:schemeClr val="tx1"/>
                </a:solidFill>
                <a:latin typeface="ＭＳ ゴシック" pitchFamily="49" charset="-128"/>
                <a:ea typeface="ＭＳ ゴシック" pitchFamily="49" charset="-128"/>
              </a:rPr>
              <a:t>万円（</a:t>
            </a:r>
            <a:r>
              <a:rPr lang="en-US" altLang="ja-JP" sz="1600" b="1" dirty="0" smtClean="0">
                <a:solidFill>
                  <a:schemeClr val="tx1"/>
                </a:solidFill>
                <a:latin typeface="ＭＳ ゴシック" pitchFamily="49" charset="-128"/>
                <a:ea typeface="ＭＳ ゴシック" pitchFamily="49" charset="-128"/>
              </a:rPr>
              <a:t>2</a:t>
            </a:r>
            <a:r>
              <a:rPr kumimoji="1" lang="ja-JP" altLang="en-US" sz="1600" b="1" dirty="0" smtClean="0">
                <a:solidFill>
                  <a:schemeClr val="tx1"/>
                </a:solidFill>
                <a:latin typeface="ＭＳ ゴシック" pitchFamily="49" charset="-128"/>
                <a:ea typeface="ＭＳ ゴシック" pitchFamily="49" charset="-128"/>
              </a:rPr>
              <a:t>割負担）</a:t>
            </a:r>
            <a:endParaRPr kumimoji="1" lang="ja-JP" altLang="en-US" sz="1600" b="1" dirty="0">
              <a:solidFill>
                <a:schemeClr val="tx1"/>
              </a:solidFill>
              <a:latin typeface="ＭＳ ゴシック" pitchFamily="49" charset="-128"/>
              <a:ea typeface="ＭＳ ゴシック" pitchFamily="49" charset="-128"/>
            </a:endParaRPr>
          </a:p>
        </p:txBody>
      </p:sp>
      <p:sp>
        <p:nvSpPr>
          <p:cNvPr id="20" name="右矢印 19"/>
          <p:cNvSpPr/>
          <p:nvPr/>
        </p:nvSpPr>
        <p:spPr>
          <a:xfrm rot="5400000">
            <a:off x="4876236" y="1585256"/>
            <a:ext cx="288032" cy="374547"/>
          </a:xfrm>
          <a:prstGeom prst="rightArrow">
            <a:avLst/>
          </a:prstGeom>
          <a:ln>
            <a:solidFill>
              <a:schemeClr val="accent3">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b="1">
              <a:ln w="18000">
                <a:solidFill>
                  <a:schemeClr val="accent2">
                    <a:satMod val="140000"/>
                  </a:schemeClr>
                </a:solidFill>
                <a:prstDash val="solid"/>
                <a:miter lim="800000"/>
              </a:ln>
              <a:noFill/>
              <a:effectLst>
                <a:outerShdw blurRad="25500" dist="23000" dir="7020000" algn="tl">
                  <a:srgbClr val="000000">
                    <a:alpha val="50000"/>
                  </a:srgbClr>
                </a:outerShdw>
              </a:effectLst>
              <a:latin typeface="ＭＳ ゴシック" pitchFamily="49" charset="-128"/>
              <a:ea typeface="ＭＳ ゴシック" pitchFamily="49" charset="-128"/>
            </a:endParaRPr>
          </a:p>
        </p:txBody>
      </p:sp>
      <p:graphicFrame>
        <p:nvGraphicFramePr>
          <p:cNvPr id="21" name="表 20"/>
          <p:cNvGraphicFramePr>
            <a:graphicFrameLocks noGrp="1"/>
          </p:cNvGraphicFramePr>
          <p:nvPr/>
        </p:nvGraphicFramePr>
        <p:xfrm>
          <a:off x="3275856" y="3816329"/>
          <a:ext cx="2520280" cy="1779347"/>
        </p:xfrm>
        <a:graphic>
          <a:graphicData uri="http://schemas.openxmlformats.org/drawingml/2006/table">
            <a:tbl>
              <a:tblPr firstRow="1" bandRow="1">
                <a:tableStyleId>{69012ECD-51FC-41F1-AA8D-1B2483CD663E}</a:tableStyleId>
              </a:tblPr>
              <a:tblGrid>
                <a:gridCol w="2520280"/>
              </a:tblGrid>
              <a:tr h="621107">
                <a:tc>
                  <a:txBody>
                    <a:bodyPr/>
                    <a:lstStyle/>
                    <a:p>
                      <a:pPr algn="ctr"/>
                      <a:r>
                        <a:rPr kumimoji="1" lang="ja-JP" altLang="en-US" sz="1800" dirty="0" smtClean="0">
                          <a:solidFill>
                            <a:schemeClr val="tx1"/>
                          </a:solidFill>
                          <a:latin typeface="ＭＳ ゴシック" pitchFamily="49" charset="-128"/>
                          <a:ea typeface="ＭＳ ゴシック" pitchFamily="49" charset="-128"/>
                        </a:rPr>
                        <a:t>自己負担金：</a:t>
                      </a:r>
                      <a:r>
                        <a:rPr kumimoji="1" lang="en-US" altLang="ja-JP" sz="1800" dirty="0" smtClean="0">
                          <a:solidFill>
                            <a:schemeClr val="tx1"/>
                          </a:solidFill>
                          <a:latin typeface="ＭＳ ゴシック" pitchFamily="49" charset="-128"/>
                          <a:ea typeface="ＭＳ ゴシック" pitchFamily="49" charset="-128"/>
                        </a:rPr>
                        <a:t>0</a:t>
                      </a:r>
                      <a:r>
                        <a:rPr kumimoji="1" lang="ja-JP" altLang="en-US" sz="1800" dirty="0" smtClean="0">
                          <a:solidFill>
                            <a:schemeClr val="tx1"/>
                          </a:solidFill>
                          <a:latin typeface="ＭＳ ゴシック" pitchFamily="49" charset="-128"/>
                          <a:ea typeface="ＭＳ ゴシック" pitchFamily="49" charset="-128"/>
                        </a:rPr>
                        <a:t>円</a:t>
                      </a:r>
                      <a:endParaRPr kumimoji="1" lang="en-US" altLang="ja-JP" sz="1800" dirty="0" smtClean="0">
                        <a:solidFill>
                          <a:schemeClr val="tx1"/>
                        </a:solidFill>
                        <a:latin typeface="ＭＳ ゴシック" pitchFamily="49" charset="-128"/>
                        <a:ea typeface="ＭＳ ゴシック" pitchFamily="49" charset="-128"/>
                      </a:endParaRPr>
                    </a:p>
                    <a:p>
                      <a:pPr algn="ctr"/>
                      <a:r>
                        <a:rPr kumimoji="1" lang="ja-JP" altLang="en-US" sz="1600" dirty="0" smtClean="0">
                          <a:solidFill>
                            <a:schemeClr val="tx1"/>
                          </a:solidFill>
                          <a:latin typeface="ＭＳ ゴシック" pitchFamily="49" charset="-128"/>
                          <a:ea typeface="ＭＳ ゴシック" pitchFamily="49" charset="-128"/>
                        </a:rPr>
                        <a:t>（認定に所得制限有）</a:t>
                      </a:r>
                    </a:p>
                  </a:txBody>
                  <a:tcPr/>
                </a:tc>
              </a:tr>
              <a:tr h="1035076">
                <a:tc>
                  <a:txBody>
                    <a:bodyPr/>
                    <a:lstStyle/>
                    <a:p>
                      <a:r>
                        <a:rPr kumimoji="1" lang="ja-JP" altLang="en-US" sz="1400" dirty="0" smtClean="0">
                          <a:latin typeface="ＭＳ ゴシック" pitchFamily="49" charset="-128"/>
                          <a:ea typeface="ＭＳ ゴシック" pitchFamily="49" charset="-128"/>
                        </a:rPr>
                        <a:t>＜対象者＞身障手帳</a:t>
                      </a:r>
                      <a:r>
                        <a:rPr kumimoji="1" lang="en-US" altLang="ja-JP" sz="1400" dirty="0" smtClean="0">
                          <a:latin typeface="ＭＳ ゴシック" pitchFamily="49" charset="-128"/>
                          <a:ea typeface="ＭＳ ゴシック" pitchFamily="49" charset="-128"/>
                        </a:rPr>
                        <a:t>1</a:t>
                      </a:r>
                      <a:r>
                        <a:rPr kumimoji="1" lang="ja-JP" altLang="en-US" sz="1400" dirty="0" smtClean="0">
                          <a:latin typeface="ＭＳ ゴシック" pitchFamily="49" charset="-128"/>
                          <a:ea typeface="ＭＳ ゴシック" pitchFamily="49" charset="-128"/>
                        </a:rPr>
                        <a:t>・</a:t>
                      </a:r>
                      <a:r>
                        <a:rPr kumimoji="1" lang="en-US" altLang="ja-JP" sz="1400" dirty="0" smtClean="0">
                          <a:latin typeface="ＭＳ ゴシック" pitchFamily="49" charset="-128"/>
                          <a:ea typeface="ＭＳ ゴシック" pitchFamily="49" charset="-128"/>
                        </a:rPr>
                        <a:t>2</a:t>
                      </a:r>
                      <a:r>
                        <a:rPr kumimoji="1" lang="ja-JP" altLang="en-US" sz="1400" dirty="0" smtClean="0">
                          <a:latin typeface="ＭＳ ゴシック" pitchFamily="49" charset="-128"/>
                          <a:ea typeface="ＭＳ ゴシック" pitchFamily="49" charset="-128"/>
                        </a:rPr>
                        <a:t>級</a:t>
                      </a:r>
                      <a:endParaRPr kumimoji="1" lang="en-US" altLang="ja-JP" sz="1400" dirty="0" smtClean="0">
                        <a:latin typeface="ＭＳ ゴシック" pitchFamily="49" charset="-128"/>
                        <a:ea typeface="ＭＳ ゴシック" pitchFamily="49" charset="-128"/>
                      </a:endParaRPr>
                    </a:p>
                    <a:p>
                      <a:r>
                        <a:rPr kumimoji="1" lang="ja-JP" altLang="en-US" sz="1400" dirty="0" smtClean="0">
                          <a:latin typeface="ＭＳ ゴシック" pitchFamily="49" charset="-128"/>
                          <a:ea typeface="ＭＳ ゴシック" pitchFamily="49" charset="-128"/>
                        </a:rPr>
                        <a:t>　　　　　療育手帳</a:t>
                      </a:r>
                      <a:r>
                        <a:rPr kumimoji="1" lang="en-US" altLang="ja-JP" sz="1400" dirty="0" smtClean="0">
                          <a:latin typeface="ＭＳ ゴシック" pitchFamily="49" charset="-128"/>
                          <a:ea typeface="ＭＳ ゴシック" pitchFamily="49" charset="-128"/>
                        </a:rPr>
                        <a:t>A</a:t>
                      </a:r>
                      <a:r>
                        <a:rPr kumimoji="1" lang="ja-JP" altLang="en-US" sz="1400" dirty="0" smtClean="0">
                          <a:latin typeface="ＭＳ ゴシック" pitchFamily="49" charset="-128"/>
                          <a:ea typeface="ＭＳ ゴシック" pitchFamily="49" charset="-128"/>
                        </a:rPr>
                        <a:t>　他　</a:t>
                      </a:r>
                      <a:endParaRPr kumimoji="1" lang="en-US" altLang="ja-JP" sz="1400" dirty="0" smtClean="0">
                        <a:latin typeface="ＭＳ ゴシック" pitchFamily="49" charset="-128"/>
                        <a:ea typeface="ＭＳ ゴシック" pitchFamily="49" charset="-128"/>
                      </a:endParaRPr>
                    </a:p>
                    <a:p>
                      <a:r>
                        <a:rPr kumimoji="1" lang="en-US" altLang="ja-JP" sz="1400" b="1" dirty="0" smtClean="0">
                          <a:solidFill>
                            <a:srgbClr val="FF0000"/>
                          </a:solidFill>
                          <a:latin typeface="ＭＳ ゴシック" pitchFamily="49" charset="-128"/>
                          <a:ea typeface="ＭＳ ゴシック" pitchFamily="49" charset="-128"/>
                        </a:rPr>
                        <a:t>※</a:t>
                      </a:r>
                      <a:r>
                        <a:rPr kumimoji="1" lang="ja-JP" altLang="en-US" sz="1400" b="1" dirty="0" smtClean="0">
                          <a:solidFill>
                            <a:srgbClr val="FF0000"/>
                          </a:solidFill>
                          <a:latin typeface="ＭＳ ゴシック" pitchFamily="49" charset="-128"/>
                          <a:ea typeface="ＭＳ ゴシック" pitchFamily="49" charset="-128"/>
                        </a:rPr>
                        <a:t>食事代は自己負担</a:t>
                      </a:r>
                      <a:endParaRPr kumimoji="1" lang="en-US" altLang="ja-JP" sz="1400" b="1" dirty="0" smtClean="0">
                        <a:solidFill>
                          <a:srgbClr val="FF0000"/>
                        </a:solidFill>
                        <a:latin typeface="ＭＳ ゴシック" pitchFamily="49" charset="-128"/>
                        <a:ea typeface="ＭＳ ゴシック" pitchFamily="49" charset="-128"/>
                      </a:endParaRPr>
                    </a:p>
                    <a:p>
                      <a:r>
                        <a:rPr kumimoji="1" lang="en-US" altLang="ja-JP" sz="1400" dirty="0" smtClean="0">
                          <a:latin typeface="ＭＳ ゴシック" pitchFamily="49" charset="-128"/>
                          <a:ea typeface="ＭＳ ゴシック" pitchFamily="49" charset="-128"/>
                        </a:rPr>
                        <a:t>※</a:t>
                      </a:r>
                      <a:r>
                        <a:rPr kumimoji="1" lang="ja-JP" altLang="en-US" sz="1400" dirty="0" smtClean="0">
                          <a:latin typeface="ＭＳ ゴシック" pitchFamily="49" charset="-128"/>
                          <a:ea typeface="ＭＳ ゴシック" pitchFamily="49" charset="-128"/>
                        </a:rPr>
                        <a:t>自治体によって違いあり</a:t>
                      </a:r>
                      <a:endParaRPr kumimoji="1" lang="en-US" altLang="ja-JP" sz="1400" dirty="0" smtClean="0">
                        <a:latin typeface="ＭＳ ゴシック" pitchFamily="49" charset="-128"/>
                        <a:ea typeface="ＭＳ ゴシック" pitchFamily="49" charset="-128"/>
                      </a:endParaRPr>
                    </a:p>
                    <a:p>
                      <a:r>
                        <a:rPr kumimoji="1" lang="ja-JP" altLang="en-US" sz="1400" dirty="0" smtClean="0">
                          <a:latin typeface="ＭＳ ゴシック" pitchFamily="49" charset="-128"/>
                          <a:ea typeface="ＭＳ ゴシック" pitchFamily="49" charset="-128"/>
                        </a:rPr>
                        <a:t>全ての保険医療が対象</a:t>
                      </a:r>
                      <a:endParaRPr kumimoji="1" lang="en-US" altLang="ja-JP" sz="1400" dirty="0" smtClean="0">
                        <a:latin typeface="ＭＳ ゴシック" pitchFamily="49" charset="-128"/>
                        <a:ea typeface="ＭＳ ゴシック" pitchFamily="49" charset="-128"/>
                      </a:endParaRPr>
                    </a:p>
                  </a:txBody>
                  <a:tcPr>
                    <a:solidFill>
                      <a:schemeClr val="accent1">
                        <a:lumMod val="20000"/>
                        <a:lumOff val="80000"/>
                      </a:schemeClr>
                    </a:solidFill>
                  </a:tcPr>
                </a:tc>
              </a:tr>
            </a:tbl>
          </a:graphicData>
        </a:graphic>
      </p:graphicFrame>
      <p:graphicFrame>
        <p:nvGraphicFramePr>
          <p:cNvPr id="22" name="表 21"/>
          <p:cNvGraphicFramePr>
            <a:graphicFrameLocks noGrp="1"/>
          </p:cNvGraphicFramePr>
          <p:nvPr/>
        </p:nvGraphicFramePr>
        <p:xfrm>
          <a:off x="395536" y="4032352"/>
          <a:ext cx="2448272" cy="1296144"/>
        </p:xfrm>
        <a:graphic>
          <a:graphicData uri="http://schemas.openxmlformats.org/drawingml/2006/table">
            <a:tbl>
              <a:tblPr firstRow="1" bandRow="1">
                <a:tableStyleId>{69012ECD-51FC-41F1-AA8D-1B2483CD663E}</a:tableStyleId>
              </a:tblPr>
              <a:tblGrid>
                <a:gridCol w="2448272"/>
              </a:tblGrid>
              <a:tr h="555972">
                <a:tc>
                  <a:txBody>
                    <a:bodyPr/>
                    <a:lstStyle/>
                    <a:p>
                      <a:pPr algn="ctr"/>
                      <a:r>
                        <a:rPr kumimoji="1" lang="en-US" altLang="ja-JP" dirty="0" smtClean="0">
                          <a:solidFill>
                            <a:schemeClr val="tx1"/>
                          </a:solidFill>
                          <a:latin typeface="ＭＳ ゴシック" pitchFamily="49" charset="-128"/>
                          <a:ea typeface="ＭＳ ゴシック" pitchFamily="49" charset="-128"/>
                        </a:rPr>
                        <a:t>1</a:t>
                      </a:r>
                      <a:r>
                        <a:rPr kumimoji="1" lang="ja-JP" altLang="en-US" dirty="0" smtClean="0">
                          <a:solidFill>
                            <a:schemeClr val="tx1"/>
                          </a:solidFill>
                          <a:latin typeface="ＭＳ ゴシック" pitchFamily="49" charset="-128"/>
                          <a:ea typeface="ＭＳ ゴシック" pitchFamily="49" charset="-128"/>
                        </a:rPr>
                        <a:t>割負担</a:t>
                      </a:r>
                      <a:endParaRPr kumimoji="1" lang="en-US" altLang="ja-JP" dirty="0" smtClean="0">
                        <a:solidFill>
                          <a:schemeClr val="tx1"/>
                        </a:solidFill>
                        <a:latin typeface="ＭＳ ゴシック" pitchFamily="49" charset="-128"/>
                        <a:ea typeface="ＭＳ ゴシック" pitchFamily="49" charset="-128"/>
                      </a:endParaRPr>
                    </a:p>
                    <a:p>
                      <a:r>
                        <a:rPr kumimoji="1" lang="en-US" altLang="ja-JP" sz="1600" dirty="0" smtClean="0">
                          <a:solidFill>
                            <a:schemeClr val="tx1"/>
                          </a:solidFill>
                          <a:latin typeface="ＭＳ ゴシック" pitchFamily="49" charset="-128"/>
                          <a:ea typeface="ＭＳ ゴシック" pitchFamily="49" charset="-128"/>
                        </a:rPr>
                        <a:t>(</a:t>
                      </a:r>
                      <a:r>
                        <a:rPr kumimoji="1" lang="ja-JP" altLang="en-US" sz="1600" dirty="0" smtClean="0">
                          <a:solidFill>
                            <a:schemeClr val="tx1"/>
                          </a:solidFill>
                          <a:latin typeface="ＭＳ ゴシック" pitchFamily="49" charset="-128"/>
                          <a:ea typeface="ＭＳ ゴシック" pitchFamily="49" charset="-128"/>
                        </a:rPr>
                        <a:t>所得により</a:t>
                      </a:r>
                      <a:r>
                        <a:rPr kumimoji="1" lang="en-US" altLang="ja-JP" sz="1600" dirty="0" smtClean="0">
                          <a:solidFill>
                            <a:schemeClr val="tx1"/>
                          </a:solidFill>
                          <a:latin typeface="ＭＳ ゴシック" pitchFamily="49" charset="-128"/>
                          <a:ea typeface="ＭＳ ゴシック" pitchFamily="49" charset="-128"/>
                        </a:rPr>
                        <a:t>0</a:t>
                      </a:r>
                      <a:r>
                        <a:rPr kumimoji="1" lang="ja-JP" altLang="en-US" sz="1600" dirty="0" smtClean="0">
                          <a:solidFill>
                            <a:schemeClr val="tx1"/>
                          </a:solidFill>
                          <a:latin typeface="ＭＳ ゴシック" pitchFamily="49" charset="-128"/>
                          <a:ea typeface="ＭＳ ゴシック" pitchFamily="49" charset="-128"/>
                        </a:rPr>
                        <a:t>～</a:t>
                      </a:r>
                      <a:r>
                        <a:rPr kumimoji="1" lang="en-US" altLang="ja-JP" sz="1600" dirty="0" smtClean="0">
                          <a:solidFill>
                            <a:schemeClr val="tx1"/>
                          </a:solidFill>
                          <a:latin typeface="ＭＳ ゴシック" pitchFamily="49" charset="-128"/>
                          <a:ea typeface="ＭＳ ゴシック" pitchFamily="49" charset="-128"/>
                        </a:rPr>
                        <a:t>20000</a:t>
                      </a:r>
                      <a:r>
                        <a:rPr kumimoji="1" lang="ja-JP" altLang="en-US" sz="1600" dirty="0" smtClean="0">
                          <a:solidFill>
                            <a:schemeClr val="tx1"/>
                          </a:solidFill>
                          <a:latin typeface="ＭＳ ゴシック" pitchFamily="49" charset="-128"/>
                          <a:ea typeface="ＭＳ ゴシック" pitchFamily="49" charset="-128"/>
                        </a:rPr>
                        <a:t>円</a:t>
                      </a:r>
                      <a:r>
                        <a:rPr kumimoji="1" lang="en-US" altLang="ja-JP" sz="1600" dirty="0" smtClean="0">
                          <a:solidFill>
                            <a:schemeClr val="tx1"/>
                          </a:solidFill>
                          <a:latin typeface="ＭＳ ゴシック" pitchFamily="49" charset="-128"/>
                          <a:ea typeface="ＭＳ ゴシック" pitchFamily="49" charset="-128"/>
                        </a:rPr>
                        <a:t>)</a:t>
                      </a:r>
                      <a:endParaRPr kumimoji="1" lang="ja-JP" altLang="en-US" sz="1600" dirty="0">
                        <a:solidFill>
                          <a:schemeClr val="tx1"/>
                        </a:solidFill>
                        <a:latin typeface="ＭＳ ゴシック" pitchFamily="49" charset="-128"/>
                        <a:ea typeface="ＭＳ ゴシック" pitchFamily="49" charset="-128"/>
                      </a:endParaRPr>
                    </a:p>
                  </a:txBody>
                  <a:tcPr/>
                </a:tc>
              </a:tr>
              <a:tr h="686544">
                <a:tc>
                  <a:txBody>
                    <a:bodyPr/>
                    <a:lstStyle/>
                    <a:p>
                      <a:r>
                        <a:rPr kumimoji="1" lang="ja-JP" altLang="en-US" sz="1600" b="0" dirty="0" smtClean="0">
                          <a:latin typeface="ＭＳ ゴシック" pitchFamily="49" charset="-128"/>
                          <a:ea typeface="ＭＳ ゴシック" pitchFamily="49" charset="-128"/>
                        </a:rPr>
                        <a:t>原則：身障手帳取得者</a:t>
                      </a:r>
                      <a:endParaRPr kumimoji="1" lang="en-US" altLang="ja-JP" sz="1600" b="0" dirty="0" smtClean="0">
                        <a:latin typeface="ＭＳ ゴシック" pitchFamily="49" charset="-128"/>
                        <a:ea typeface="ＭＳ ゴシック" pitchFamily="49" charset="-128"/>
                      </a:endParaRPr>
                    </a:p>
                    <a:p>
                      <a:r>
                        <a:rPr kumimoji="1" lang="en-US" altLang="ja-JP" sz="1600" b="1" dirty="0" smtClean="0">
                          <a:solidFill>
                            <a:srgbClr val="FF0000"/>
                          </a:solidFill>
                          <a:latin typeface="ＭＳ ゴシック" pitchFamily="49" charset="-128"/>
                          <a:ea typeface="ＭＳ ゴシック" pitchFamily="49" charset="-128"/>
                        </a:rPr>
                        <a:t>※</a:t>
                      </a:r>
                      <a:r>
                        <a:rPr kumimoji="1" lang="ja-JP" altLang="en-US" sz="1600" b="1" dirty="0" smtClean="0">
                          <a:solidFill>
                            <a:srgbClr val="FF0000"/>
                          </a:solidFill>
                          <a:latin typeface="ＭＳ ゴシック" pitchFamily="49" charset="-128"/>
                          <a:ea typeface="ＭＳ ゴシック" pitchFamily="49" charset="-128"/>
                        </a:rPr>
                        <a:t>食事代は自己負担</a:t>
                      </a:r>
                      <a:endParaRPr kumimoji="1" lang="en-US" altLang="ja-JP" sz="1600" b="1" dirty="0" smtClean="0">
                        <a:solidFill>
                          <a:srgbClr val="FF0000"/>
                        </a:solidFill>
                        <a:latin typeface="ＭＳ ゴシック" pitchFamily="49" charset="-128"/>
                        <a:ea typeface="ＭＳ ゴシック" pitchFamily="49" charset="-128"/>
                      </a:endParaRPr>
                    </a:p>
                  </a:txBody>
                  <a:tcPr>
                    <a:solidFill>
                      <a:schemeClr val="accent1">
                        <a:lumMod val="20000"/>
                        <a:lumOff val="80000"/>
                      </a:schemeClr>
                    </a:solidFill>
                  </a:tcPr>
                </a:tc>
              </a:tr>
            </a:tbl>
          </a:graphicData>
        </a:graphic>
      </p:graphicFrame>
      <p:graphicFrame>
        <p:nvGraphicFramePr>
          <p:cNvPr id="23" name="表 22"/>
          <p:cNvGraphicFramePr>
            <a:graphicFrameLocks noGrp="1"/>
          </p:cNvGraphicFramePr>
          <p:nvPr/>
        </p:nvGraphicFramePr>
        <p:xfrm>
          <a:off x="6201131" y="3888336"/>
          <a:ext cx="2376264" cy="1512169"/>
        </p:xfrm>
        <a:graphic>
          <a:graphicData uri="http://schemas.openxmlformats.org/drawingml/2006/table">
            <a:tbl>
              <a:tblPr firstRow="1" bandRow="1">
                <a:tableStyleId>{B301B821-A1FF-4177-AEE7-76D212191A09}</a:tableStyleId>
              </a:tblPr>
              <a:tblGrid>
                <a:gridCol w="2376264"/>
              </a:tblGrid>
              <a:tr h="375561">
                <a:tc>
                  <a:txBody>
                    <a:bodyPr/>
                    <a:lstStyle/>
                    <a:p>
                      <a:r>
                        <a:rPr kumimoji="1" lang="ja-JP" altLang="en-US" sz="1600" dirty="0" smtClean="0">
                          <a:solidFill>
                            <a:schemeClr val="tx1"/>
                          </a:solidFill>
                          <a:latin typeface="ＭＳ ゴシック" pitchFamily="49" charset="-128"/>
                          <a:ea typeface="ＭＳ ゴシック" pitchFamily="49" charset="-128"/>
                        </a:rPr>
                        <a:t>所得により</a:t>
                      </a:r>
                      <a:r>
                        <a:rPr kumimoji="1" lang="en-US" altLang="ja-JP" sz="1600" dirty="0" smtClean="0">
                          <a:solidFill>
                            <a:schemeClr val="tx1"/>
                          </a:solidFill>
                          <a:latin typeface="ＭＳ ゴシック" pitchFamily="49" charset="-128"/>
                          <a:ea typeface="ＭＳ ゴシック" pitchFamily="49" charset="-128"/>
                        </a:rPr>
                        <a:t>0</a:t>
                      </a:r>
                      <a:r>
                        <a:rPr kumimoji="1" lang="ja-JP" altLang="en-US" sz="1600" dirty="0" smtClean="0">
                          <a:solidFill>
                            <a:schemeClr val="tx1"/>
                          </a:solidFill>
                          <a:latin typeface="ＭＳ ゴシック" pitchFamily="49" charset="-128"/>
                          <a:ea typeface="ＭＳ ゴシック" pitchFamily="49" charset="-128"/>
                        </a:rPr>
                        <a:t>～</a:t>
                      </a:r>
                      <a:r>
                        <a:rPr kumimoji="1" lang="en-US" altLang="ja-JP" sz="1600" dirty="0" smtClean="0">
                          <a:solidFill>
                            <a:schemeClr val="tx1"/>
                          </a:solidFill>
                          <a:latin typeface="ＭＳ ゴシック" pitchFamily="49" charset="-128"/>
                          <a:ea typeface="ＭＳ ゴシック" pitchFamily="49" charset="-128"/>
                        </a:rPr>
                        <a:t>11500</a:t>
                      </a:r>
                      <a:r>
                        <a:rPr kumimoji="1" lang="ja-JP" altLang="en-US" sz="1600" dirty="0" smtClean="0">
                          <a:solidFill>
                            <a:schemeClr val="tx1"/>
                          </a:solidFill>
                          <a:latin typeface="ＭＳ ゴシック" pitchFamily="49" charset="-128"/>
                          <a:ea typeface="ＭＳ ゴシック" pitchFamily="49" charset="-128"/>
                        </a:rPr>
                        <a:t>円</a:t>
                      </a:r>
                      <a:endParaRPr kumimoji="1" lang="ja-JP" altLang="en-US" sz="1600" dirty="0">
                        <a:solidFill>
                          <a:schemeClr val="tx1"/>
                        </a:solidFill>
                        <a:latin typeface="ＭＳ ゴシック" pitchFamily="49" charset="-128"/>
                        <a:ea typeface="ＭＳ ゴシック" pitchFamily="49" charset="-128"/>
                      </a:endParaRPr>
                    </a:p>
                  </a:txBody>
                  <a:tcPr/>
                </a:tc>
              </a:tr>
              <a:tr h="1136608">
                <a:tc>
                  <a:txBody>
                    <a:bodyPr/>
                    <a:lstStyle/>
                    <a:p>
                      <a:r>
                        <a:rPr kumimoji="1" lang="ja-JP" altLang="en-US" sz="1600" dirty="0" smtClean="0">
                          <a:latin typeface="ＭＳ ゴシック" pitchFamily="49" charset="-128"/>
                          <a:ea typeface="ＭＳ ゴシック" pitchFamily="49" charset="-128"/>
                        </a:rPr>
                        <a:t>治療見込み期間の月の初日から</a:t>
                      </a:r>
                      <a:r>
                        <a:rPr kumimoji="1" lang="en-US" altLang="ja-JP" sz="1600" dirty="0" smtClean="0">
                          <a:latin typeface="ＭＳ ゴシック" pitchFamily="49" charset="-128"/>
                          <a:ea typeface="ＭＳ ゴシック" pitchFamily="49" charset="-128"/>
                        </a:rPr>
                        <a:t>1</a:t>
                      </a:r>
                      <a:r>
                        <a:rPr kumimoji="1" lang="ja-JP" altLang="en-US" sz="1600" dirty="0" smtClean="0">
                          <a:latin typeface="ＭＳ ゴシック" pitchFamily="49" charset="-128"/>
                          <a:ea typeface="ＭＳ ゴシック" pitchFamily="49" charset="-128"/>
                        </a:rPr>
                        <a:t>年間有効</a:t>
                      </a:r>
                      <a:endParaRPr kumimoji="1" lang="en-US" altLang="ja-JP" sz="1600" dirty="0" smtClean="0">
                        <a:latin typeface="ＭＳ ゴシック" pitchFamily="49" charset="-128"/>
                        <a:ea typeface="ＭＳ ゴシック" pitchFamily="49" charset="-128"/>
                      </a:endParaRPr>
                    </a:p>
                    <a:p>
                      <a:r>
                        <a:rPr kumimoji="1" lang="ja-JP" altLang="en-US" sz="1600" dirty="0" smtClean="0">
                          <a:latin typeface="ＭＳ ゴシック" pitchFamily="49" charset="-128"/>
                          <a:ea typeface="ＭＳ ゴシック" pitchFamily="49" charset="-128"/>
                        </a:rPr>
                        <a:t>対象者　</a:t>
                      </a:r>
                      <a:r>
                        <a:rPr kumimoji="1" lang="en-US" altLang="ja-JP" sz="1600" dirty="0" smtClean="0">
                          <a:latin typeface="ＭＳ ゴシック" pitchFamily="49" charset="-128"/>
                          <a:ea typeface="ＭＳ ゴシック" pitchFamily="49" charset="-128"/>
                        </a:rPr>
                        <a:t>20</a:t>
                      </a:r>
                      <a:r>
                        <a:rPr kumimoji="1" lang="ja-JP" altLang="en-US" sz="1600" dirty="0" smtClean="0">
                          <a:latin typeface="ＭＳ ゴシック" pitchFamily="49" charset="-128"/>
                          <a:ea typeface="ＭＳ ゴシック" pitchFamily="49" charset="-128"/>
                        </a:rPr>
                        <a:t>歳まで</a:t>
                      </a:r>
                      <a:endParaRPr kumimoji="1" lang="en-US" altLang="ja-JP" sz="1600" dirty="0" smtClean="0">
                        <a:latin typeface="ＭＳ ゴシック" pitchFamily="49" charset="-128"/>
                        <a:ea typeface="ＭＳ ゴシック" pitchFamily="49" charset="-128"/>
                      </a:endParaRPr>
                    </a:p>
                    <a:p>
                      <a:r>
                        <a:rPr kumimoji="1" lang="en-US" altLang="ja-JP" sz="1600" b="1" dirty="0" smtClean="0">
                          <a:solidFill>
                            <a:srgbClr val="FF0000"/>
                          </a:solidFill>
                          <a:latin typeface="ＭＳ ゴシック" pitchFamily="49" charset="-128"/>
                          <a:ea typeface="ＭＳ ゴシック" pitchFamily="49" charset="-128"/>
                        </a:rPr>
                        <a:t>※</a:t>
                      </a:r>
                      <a:r>
                        <a:rPr kumimoji="1" lang="ja-JP" altLang="en-US" sz="1600" b="1" dirty="0" smtClean="0">
                          <a:solidFill>
                            <a:srgbClr val="FF0000"/>
                          </a:solidFill>
                          <a:latin typeface="ＭＳ ゴシック" pitchFamily="49" charset="-128"/>
                          <a:ea typeface="ＭＳ ゴシック" pitchFamily="49" charset="-128"/>
                        </a:rPr>
                        <a:t>食事代も対象</a:t>
                      </a:r>
                      <a:endParaRPr kumimoji="1" lang="en-US" altLang="ja-JP" sz="1600" b="1" dirty="0" smtClean="0">
                        <a:solidFill>
                          <a:srgbClr val="FF0000"/>
                        </a:solidFill>
                        <a:latin typeface="ＭＳ ゴシック" pitchFamily="49" charset="-128"/>
                        <a:ea typeface="ＭＳ ゴシック" pitchFamily="49" charset="-128"/>
                      </a:endParaRPr>
                    </a:p>
                  </a:txBody>
                  <a:tcPr>
                    <a:solidFill>
                      <a:schemeClr val="accent1">
                        <a:lumMod val="20000"/>
                        <a:lumOff val="80000"/>
                      </a:schemeClr>
                    </a:solidFill>
                  </a:tcPr>
                </a:tc>
              </a:tr>
            </a:tbl>
          </a:graphicData>
        </a:graphic>
      </p:graphicFrame>
      <p:sp>
        <p:nvSpPr>
          <p:cNvPr id="74" name="屈折矢印 73"/>
          <p:cNvSpPr/>
          <p:nvPr/>
        </p:nvSpPr>
        <p:spPr>
          <a:xfrm rot="10800000">
            <a:off x="1503647" y="3248485"/>
            <a:ext cx="2808312" cy="273024"/>
          </a:xfrm>
          <a:prstGeom prst="bentUpArrow">
            <a:avLst>
              <a:gd name="adj1" fmla="val 14006"/>
              <a:gd name="adj2" fmla="val 20809"/>
              <a:gd name="adj3" fmla="val 18713"/>
            </a:avLst>
          </a:prstGeom>
          <a:solidFill>
            <a:schemeClr val="accent2">
              <a:lumMod val="60000"/>
              <a:lumOff val="40000"/>
            </a:schemeClr>
          </a:solidFill>
          <a:ln>
            <a:solidFill>
              <a:schemeClr val="accent5">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75" name="屈折矢印 74"/>
          <p:cNvSpPr/>
          <p:nvPr/>
        </p:nvSpPr>
        <p:spPr>
          <a:xfrm flipV="1">
            <a:off x="4311959" y="3248485"/>
            <a:ext cx="3024336" cy="273024"/>
          </a:xfrm>
          <a:prstGeom prst="bentUpArrow">
            <a:avLst>
              <a:gd name="adj1" fmla="val 11257"/>
              <a:gd name="adj2" fmla="val 17998"/>
              <a:gd name="adj3" fmla="val 19241"/>
            </a:avLst>
          </a:prstGeom>
          <a:solidFill>
            <a:srgbClr val="00B0F0"/>
          </a:solidFill>
          <a:ln>
            <a:solidFill>
              <a:schemeClr val="accent5">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44" name="正方形/長方形 43"/>
          <p:cNvSpPr/>
          <p:nvPr/>
        </p:nvSpPr>
        <p:spPr>
          <a:xfrm flipV="1">
            <a:off x="1403648" y="5688536"/>
            <a:ext cx="5904656" cy="45719"/>
          </a:xfrm>
          <a:prstGeom prst="rect">
            <a:avLst/>
          </a:prstGeom>
          <a:solidFill>
            <a:schemeClr val="accent2">
              <a:lumMod val="60000"/>
              <a:lumOff val="40000"/>
            </a:schemeClr>
          </a:solidFill>
          <a:ln>
            <a:solidFill>
              <a:schemeClr val="accent5">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5220072" y="6244275"/>
            <a:ext cx="3168352" cy="307777"/>
          </a:xfrm>
          <a:prstGeom prst="rect">
            <a:avLst/>
          </a:prstGeom>
          <a:noFill/>
        </p:spPr>
        <p:txBody>
          <a:bodyPr wrap="square" rtlCol="0">
            <a:spAutoFit/>
          </a:bodyPr>
          <a:lstStyle/>
          <a:p>
            <a:r>
              <a:rPr kumimoji="1" lang="ja-JP" altLang="en-US" sz="1400" dirty="0" smtClean="0">
                <a:latin typeface="+mj-ea"/>
                <a:ea typeface="+mj-ea"/>
              </a:rPr>
              <a:t>（各自治体による補助条例：対象年齢）</a:t>
            </a:r>
            <a:endParaRPr kumimoji="1" lang="ja-JP" altLang="en-US" sz="1400" dirty="0">
              <a:latin typeface="+mj-ea"/>
              <a:ea typeface="+mj-ea"/>
            </a:endParaRPr>
          </a:p>
        </p:txBody>
      </p:sp>
      <p:sp>
        <p:nvSpPr>
          <p:cNvPr id="48" name="正方形/長方形 47"/>
          <p:cNvSpPr/>
          <p:nvPr/>
        </p:nvSpPr>
        <p:spPr>
          <a:xfrm>
            <a:off x="4283968" y="3024240"/>
            <a:ext cx="45719" cy="216024"/>
          </a:xfrm>
          <a:prstGeom prst="rect">
            <a:avLst/>
          </a:prstGeom>
          <a:solidFill>
            <a:srgbClr val="00B0F0"/>
          </a:solidFill>
          <a:ln>
            <a:solidFill>
              <a:schemeClr val="accent5">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8" name="正方形/長方形 7"/>
          <p:cNvSpPr/>
          <p:nvPr/>
        </p:nvSpPr>
        <p:spPr>
          <a:xfrm>
            <a:off x="3598852" y="2706553"/>
            <a:ext cx="165618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ＭＳ ゴシック" pitchFamily="49" charset="-128"/>
                <a:ea typeface="ＭＳ ゴシック" pitchFamily="49" charset="-128"/>
              </a:rPr>
              <a:t>約</a:t>
            </a:r>
            <a:r>
              <a:rPr kumimoji="1" lang="en-US" altLang="ja-JP" sz="1600" b="1" dirty="0" smtClean="0">
                <a:solidFill>
                  <a:schemeClr val="tx1"/>
                </a:solidFill>
                <a:latin typeface="ＭＳ ゴシック" pitchFamily="49" charset="-128"/>
                <a:ea typeface="ＭＳ ゴシック" pitchFamily="49" charset="-128"/>
              </a:rPr>
              <a:t>8</a:t>
            </a:r>
            <a:r>
              <a:rPr kumimoji="1" lang="ja-JP" altLang="en-US" sz="1600" b="1" dirty="0" smtClean="0">
                <a:solidFill>
                  <a:schemeClr val="tx1"/>
                </a:solidFill>
                <a:latin typeface="ＭＳ ゴシック" pitchFamily="49" charset="-128"/>
                <a:ea typeface="ＭＳ ゴシック" pitchFamily="49" charset="-128"/>
              </a:rPr>
              <a:t>万円</a:t>
            </a:r>
            <a:r>
              <a:rPr kumimoji="1" lang="ja-JP" altLang="en-US" sz="1400" b="1" dirty="0" smtClean="0">
                <a:solidFill>
                  <a:schemeClr val="tx1"/>
                </a:solidFill>
                <a:latin typeface="ＭＳ ゴシック" pitchFamily="49" charset="-128"/>
                <a:ea typeface="ＭＳ ゴシック" pitchFamily="49" charset="-128"/>
              </a:rPr>
              <a:t>（一般）</a:t>
            </a:r>
            <a:endParaRPr kumimoji="1" lang="ja-JP" altLang="en-US" sz="1400" b="1" dirty="0">
              <a:solidFill>
                <a:schemeClr val="tx1"/>
              </a:solidFill>
              <a:latin typeface="ＭＳ ゴシック" pitchFamily="49" charset="-128"/>
              <a:ea typeface="ＭＳ ゴシック" pitchFamily="49" charset="-128"/>
            </a:endParaRPr>
          </a:p>
        </p:txBody>
      </p:sp>
      <p:sp>
        <p:nvSpPr>
          <p:cNvPr id="52" name="テキスト ボックス 51"/>
          <p:cNvSpPr txBox="1"/>
          <p:nvPr/>
        </p:nvSpPr>
        <p:spPr>
          <a:xfrm>
            <a:off x="467544" y="5904560"/>
            <a:ext cx="4104456" cy="307777"/>
          </a:xfrm>
          <a:prstGeom prst="rect">
            <a:avLst/>
          </a:prstGeom>
          <a:noFill/>
        </p:spPr>
        <p:txBody>
          <a:bodyPr wrap="square" rtlCol="0">
            <a:spAutoFit/>
          </a:bodyPr>
          <a:lstStyle/>
          <a:p>
            <a:r>
              <a:rPr lang="ja-JP" altLang="en-US" sz="1400" dirty="0" smtClean="0">
                <a:latin typeface="+mj-ea"/>
                <a:ea typeface="+mj-ea"/>
              </a:rPr>
              <a:t>　　　　　　　　　</a:t>
            </a:r>
            <a:r>
              <a:rPr kumimoji="1" lang="ja-JP" altLang="en-US" sz="1400" dirty="0" smtClean="0">
                <a:latin typeface="+mj-ea"/>
                <a:ea typeface="+mj-ea"/>
              </a:rPr>
              <a:t>自己負担額</a:t>
            </a:r>
            <a:r>
              <a:rPr lang="ja-JP" altLang="en-US" sz="1400" dirty="0" smtClean="0">
                <a:latin typeface="+mj-ea"/>
                <a:ea typeface="+mj-ea"/>
              </a:rPr>
              <a:t>が下記</a:t>
            </a:r>
            <a:r>
              <a:rPr kumimoji="1" lang="ja-JP" altLang="en-US" sz="1400" dirty="0" smtClean="0">
                <a:latin typeface="+mj-ea"/>
                <a:ea typeface="+mj-ea"/>
              </a:rPr>
              <a:t>以上の場合</a:t>
            </a:r>
            <a:endParaRPr kumimoji="1" lang="ja-JP" altLang="en-US" sz="1400" dirty="0">
              <a:latin typeface="+mj-ea"/>
              <a:ea typeface="+mj-ea"/>
            </a:endParaRPr>
          </a:p>
        </p:txBody>
      </p:sp>
      <p:sp>
        <p:nvSpPr>
          <p:cNvPr id="33" name="正方形/長方形 32"/>
          <p:cNvSpPr/>
          <p:nvPr/>
        </p:nvSpPr>
        <p:spPr>
          <a:xfrm>
            <a:off x="372948" y="3528296"/>
            <a:ext cx="2495570"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rgbClr val="002060"/>
                </a:solidFill>
                <a:latin typeface="ＭＳ ゴシック" pitchFamily="49" charset="-128"/>
                <a:ea typeface="ＭＳ ゴシック" pitchFamily="49" charset="-128"/>
              </a:rPr>
              <a:t>自立支援医療</a:t>
            </a:r>
            <a:endParaRPr lang="en-US" altLang="ja-JP" b="1" dirty="0" smtClean="0">
              <a:solidFill>
                <a:srgbClr val="002060"/>
              </a:solidFill>
              <a:latin typeface="ＭＳ ゴシック" pitchFamily="49" charset="-128"/>
              <a:ea typeface="ＭＳ ゴシック" pitchFamily="49" charset="-128"/>
            </a:endParaRPr>
          </a:p>
          <a:p>
            <a:pPr algn="ctr"/>
            <a:r>
              <a:rPr kumimoji="1" lang="en-US" altLang="ja-JP" sz="1600" b="1" dirty="0" smtClean="0">
                <a:solidFill>
                  <a:srgbClr val="002060"/>
                </a:solidFill>
                <a:latin typeface="ＭＳ ゴシック" pitchFamily="49" charset="-128"/>
                <a:ea typeface="ＭＳ ゴシック" pitchFamily="49" charset="-128"/>
              </a:rPr>
              <a:t>(</a:t>
            </a:r>
            <a:r>
              <a:rPr kumimoji="1" lang="ja-JP" altLang="en-US" sz="1600" b="1" dirty="0" smtClean="0">
                <a:solidFill>
                  <a:srgbClr val="002060"/>
                </a:solidFill>
                <a:latin typeface="ＭＳ ゴシック" pitchFamily="49" charset="-128"/>
                <a:ea typeface="ＭＳ ゴシック" pitchFamily="49" charset="-128"/>
              </a:rPr>
              <a:t>育成・更生</a:t>
            </a:r>
            <a:r>
              <a:rPr lang="ja-JP" altLang="en-US" sz="1600" b="1" dirty="0" smtClean="0">
                <a:solidFill>
                  <a:srgbClr val="002060"/>
                </a:solidFill>
                <a:latin typeface="ＭＳ ゴシック" pitchFamily="49" charset="-128"/>
                <a:ea typeface="ＭＳ ゴシック" pitchFamily="49" charset="-128"/>
              </a:rPr>
              <a:t>・精神</a:t>
            </a:r>
            <a:r>
              <a:rPr kumimoji="1" lang="ja-JP" altLang="en-US" sz="1600" b="1" dirty="0" smtClean="0">
                <a:solidFill>
                  <a:srgbClr val="002060"/>
                </a:solidFill>
                <a:latin typeface="ＭＳ ゴシック" pitchFamily="49" charset="-128"/>
                <a:ea typeface="ＭＳ ゴシック" pitchFamily="49" charset="-128"/>
              </a:rPr>
              <a:t>医療</a:t>
            </a:r>
            <a:r>
              <a:rPr kumimoji="1" lang="en-US" altLang="ja-JP" sz="1600" b="1" dirty="0" smtClean="0">
                <a:solidFill>
                  <a:srgbClr val="002060"/>
                </a:solidFill>
                <a:latin typeface="ＭＳ ゴシック" pitchFamily="49" charset="-128"/>
                <a:ea typeface="ＭＳ ゴシック" pitchFamily="49" charset="-128"/>
              </a:rPr>
              <a:t>)</a:t>
            </a:r>
            <a:endParaRPr kumimoji="1" lang="ja-JP" altLang="en-US" sz="1600" dirty="0">
              <a:solidFill>
                <a:srgbClr val="002060"/>
              </a:solidFill>
            </a:endParaRPr>
          </a:p>
        </p:txBody>
      </p:sp>
      <p:sp>
        <p:nvSpPr>
          <p:cNvPr id="34" name="正方形/長方形 33"/>
          <p:cNvSpPr/>
          <p:nvPr/>
        </p:nvSpPr>
        <p:spPr>
          <a:xfrm>
            <a:off x="3275856" y="3456288"/>
            <a:ext cx="2520280" cy="3600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rgbClr val="002060"/>
                </a:solidFill>
                <a:latin typeface="ＭＳ ゴシック" pitchFamily="49" charset="-128"/>
                <a:ea typeface="ＭＳ ゴシック" pitchFamily="49" charset="-128"/>
              </a:rPr>
              <a:t>重度心身障害者医療</a:t>
            </a:r>
            <a:endParaRPr kumimoji="1" lang="ja-JP" altLang="en-US" dirty="0">
              <a:solidFill>
                <a:srgbClr val="002060"/>
              </a:solidFill>
            </a:endParaRPr>
          </a:p>
        </p:txBody>
      </p:sp>
      <p:sp>
        <p:nvSpPr>
          <p:cNvPr id="35" name="正方形/長方形 34"/>
          <p:cNvSpPr/>
          <p:nvPr/>
        </p:nvSpPr>
        <p:spPr>
          <a:xfrm>
            <a:off x="6204207" y="3528296"/>
            <a:ext cx="2352575" cy="3600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rgbClr val="002060"/>
                </a:solidFill>
                <a:latin typeface="ＭＳ ゴシック" pitchFamily="49" charset="-128"/>
                <a:ea typeface="ＭＳ ゴシック" pitchFamily="49" charset="-128"/>
              </a:rPr>
              <a:t>小児慢性特定疾患</a:t>
            </a:r>
            <a:endParaRPr kumimoji="1" lang="ja-JP" altLang="en-US" dirty="0">
              <a:solidFill>
                <a:srgbClr val="002060"/>
              </a:solidFill>
            </a:endParaRPr>
          </a:p>
        </p:txBody>
      </p:sp>
      <p:sp>
        <p:nvSpPr>
          <p:cNvPr id="36" name="正方形/長方形 35"/>
          <p:cNvSpPr/>
          <p:nvPr/>
        </p:nvSpPr>
        <p:spPr>
          <a:xfrm>
            <a:off x="1637033" y="6244275"/>
            <a:ext cx="1872208" cy="3600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rgbClr val="002060"/>
                </a:solidFill>
                <a:latin typeface="ＭＳ Ｐゴシック" pitchFamily="50" charset="-128"/>
                <a:ea typeface="ＭＳ Ｐゴシック" pitchFamily="50" charset="-128"/>
              </a:rPr>
              <a:t>乳幼児医療証</a:t>
            </a:r>
            <a:endParaRPr kumimoji="1" lang="ja-JP" altLang="en-US" dirty="0">
              <a:solidFill>
                <a:srgbClr val="002060"/>
              </a:solidFill>
            </a:endParaRPr>
          </a:p>
        </p:txBody>
      </p:sp>
      <p:sp>
        <p:nvSpPr>
          <p:cNvPr id="37" name="正方形/長方形 36"/>
          <p:cNvSpPr/>
          <p:nvPr/>
        </p:nvSpPr>
        <p:spPr>
          <a:xfrm>
            <a:off x="3563888" y="6244275"/>
            <a:ext cx="1728191"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chemeClr val="tx1"/>
                </a:solidFill>
                <a:latin typeface="ＭＳ ゴシック" pitchFamily="49" charset="-128"/>
                <a:ea typeface="ＭＳ ゴシック" pitchFamily="49" charset="-128"/>
              </a:rPr>
              <a:t>200</a:t>
            </a:r>
            <a:r>
              <a:rPr lang="ja-JP" altLang="en-US" sz="1600" b="1" dirty="0" smtClean="0">
                <a:solidFill>
                  <a:schemeClr val="tx1"/>
                </a:solidFill>
                <a:latin typeface="ＭＳ ゴシック" pitchFamily="49" charset="-128"/>
                <a:ea typeface="ＭＳ ゴシック" pitchFamily="49" charset="-128"/>
              </a:rPr>
              <a:t>円（</a:t>
            </a:r>
            <a:r>
              <a:rPr lang="en-US" altLang="ja-JP" sz="1600" b="1" dirty="0" smtClean="0">
                <a:solidFill>
                  <a:schemeClr val="tx1"/>
                </a:solidFill>
                <a:latin typeface="ＭＳ ゴシック" pitchFamily="49" charset="-128"/>
                <a:ea typeface="ＭＳ ゴシック" pitchFamily="49" charset="-128"/>
              </a:rPr>
              <a:t>3000</a:t>
            </a:r>
            <a:r>
              <a:rPr lang="ja-JP" altLang="en-US" sz="1600" b="1" dirty="0" smtClean="0">
                <a:solidFill>
                  <a:schemeClr val="tx1"/>
                </a:solidFill>
                <a:latin typeface="ＭＳ ゴシック" pitchFamily="49" charset="-128"/>
                <a:ea typeface="ＭＳ ゴシック" pitchFamily="49" charset="-128"/>
              </a:rPr>
              <a:t>円）</a:t>
            </a:r>
            <a:endParaRPr kumimoji="1" lang="ja-JP" altLang="en-US" sz="1600" b="1" dirty="0">
              <a:solidFill>
                <a:schemeClr val="tx1"/>
              </a:solidFill>
              <a:latin typeface="ＭＳ ゴシック" pitchFamily="49" charset="-128"/>
              <a:ea typeface="ＭＳ ゴシック" pitchFamily="49" charset="-128"/>
            </a:endParaRPr>
          </a:p>
        </p:txBody>
      </p:sp>
      <p:sp>
        <p:nvSpPr>
          <p:cNvPr id="38" name="右矢印 37"/>
          <p:cNvSpPr/>
          <p:nvPr/>
        </p:nvSpPr>
        <p:spPr>
          <a:xfrm>
            <a:off x="2933704" y="4392392"/>
            <a:ext cx="288032" cy="144016"/>
          </a:xfrm>
          <a:prstGeom prst="rightArrow">
            <a:avLst/>
          </a:prstGeom>
          <a:solidFill>
            <a:schemeClr val="accent2">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スライド番号プレースホルダ 38"/>
          <p:cNvSpPr>
            <a:spLocks noGrp="1"/>
          </p:cNvSpPr>
          <p:nvPr>
            <p:ph type="sldNum" sz="quarter" idx="12"/>
          </p:nvPr>
        </p:nvSpPr>
        <p:spPr/>
        <p:txBody>
          <a:bodyPr/>
          <a:lstStyle/>
          <a:p>
            <a:fld id="{7C579F6A-F8B1-4A32-8D9F-1EEC59A918CF}"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48680"/>
            <a:ext cx="8568952" cy="1296144"/>
          </a:xfrm>
        </p:spPr>
        <p:txBody>
          <a:bodyPr>
            <a:normAutofit/>
          </a:bodyPr>
          <a:lstStyle/>
          <a:p>
            <a:pPr lvl="0">
              <a:spcBef>
                <a:spcPts val="0"/>
              </a:spcBef>
              <a:spcAft>
                <a:spcPts val="535"/>
              </a:spcAft>
              <a:defRPr/>
            </a:pPr>
            <a:r>
              <a:rPr lang="ja-JP" altLang="en-US" sz="3200" kern="100" dirty="0" smtClean="0">
                <a:solidFill>
                  <a:srgbClr val="0060A8"/>
                </a:solidFill>
                <a:latin typeface="HGP創英角ﾎﾟｯﾌﾟ体" pitchFamily="50" charset="-128"/>
                <a:ea typeface="HGP創英角ﾎﾟｯﾌﾟ体" pitchFamily="50" charset="-128"/>
                <a:cs typeface="Times New Roman"/>
              </a:rPr>
              <a:t>傷病手当金・障害年金・雇用保険の関係</a:t>
            </a:r>
            <a:r>
              <a:rPr lang="en-US" altLang="ja-JP" sz="3200" kern="100" dirty="0" smtClean="0">
                <a:solidFill>
                  <a:schemeClr val="accent1">
                    <a:lumMod val="75000"/>
                  </a:schemeClr>
                </a:solidFill>
                <a:latin typeface="HGP創英角ﾎﾟｯﾌﾟ体" pitchFamily="50" charset="-128"/>
                <a:ea typeface="HGP創英角ﾎﾟｯﾌﾟ体" pitchFamily="50" charset="-128"/>
                <a:cs typeface="Times New Roman"/>
              </a:rPr>
              <a:t/>
            </a:r>
            <a:br>
              <a:rPr lang="en-US" altLang="ja-JP" sz="3200" kern="100" dirty="0" smtClean="0">
                <a:solidFill>
                  <a:schemeClr val="accent1">
                    <a:lumMod val="75000"/>
                  </a:schemeClr>
                </a:solidFill>
                <a:latin typeface="HGP創英角ﾎﾟｯﾌﾟ体" pitchFamily="50" charset="-128"/>
                <a:ea typeface="HGP創英角ﾎﾟｯﾌﾟ体" pitchFamily="50" charset="-128"/>
                <a:cs typeface="Times New Roman"/>
              </a:rPr>
            </a:br>
            <a:endParaRPr kumimoji="1" lang="ja-JP" altLang="en-US" dirty="0"/>
          </a:p>
        </p:txBody>
      </p:sp>
      <p:sp>
        <p:nvSpPr>
          <p:cNvPr id="3" name="コンテンツ プレースホルダ 2"/>
          <p:cNvSpPr>
            <a:spLocks noGrp="1"/>
          </p:cNvSpPr>
          <p:nvPr>
            <p:ph idx="1"/>
          </p:nvPr>
        </p:nvSpPr>
        <p:spPr>
          <a:xfrm>
            <a:off x="457200" y="1628800"/>
            <a:ext cx="7467600" cy="4845152"/>
          </a:xfrm>
        </p:spPr>
        <p:txBody>
          <a:bodyPr/>
          <a:lstStyle/>
          <a:p>
            <a:pPr>
              <a:spcAft>
                <a:spcPts val="1075"/>
              </a:spcAft>
              <a:buNone/>
            </a:pPr>
            <a:endParaRPr lang="ja-JP" altLang="ja-JP" sz="2000" kern="100" dirty="0" smtClean="0">
              <a:latin typeface="ＭＳ ゴシック" pitchFamily="49" charset="-128"/>
              <a:ea typeface="ＭＳ ゴシック" pitchFamily="49" charset="-128"/>
              <a:cs typeface="Times New Roman"/>
            </a:endParaRPr>
          </a:p>
          <a:p>
            <a:pPr>
              <a:buNone/>
            </a:pPr>
            <a:endParaRPr kumimoji="1" lang="ja-JP" altLang="en-US" dirty="0"/>
          </a:p>
        </p:txBody>
      </p:sp>
      <p:graphicFrame>
        <p:nvGraphicFramePr>
          <p:cNvPr id="4" name="表 3"/>
          <p:cNvGraphicFramePr>
            <a:graphicFrameLocks noGrp="1"/>
          </p:cNvGraphicFramePr>
          <p:nvPr/>
        </p:nvGraphicFramePr>
        <p:xfrm>
          <a:off x="683568" y="1700808"/>
          <a:ext cx="7416824" cy="4313171"/>
        </p:xfrm>
        <a:graphic>
          <a:graphicData uri="http://schemas.openxmlformats.org/drawingml/2006/table">
            <a:tbl>
              <a:tblPr firstRow="1" bandRow="1">
                <a:tableStyleId>{5C22544A-7EE6-4342-B048-85BDC9FD1C3A}</a:tableStyleId>
              </a:tblPr>
              <a:tblGrid>
                <a:gridCol w="4375926"/>
                <a:gridCol w="3040898"/>
              </a:tblGrid>
              <a:tr h="936104">
                <a:tc gridSpan="2">
                  <a:txBody>
                    <a:bodyPr/>
                    <a:lstStyle/>
                    <a:p>
                      <a:pPr marL="0" marR="0" indent="0" algn="ctr" defTabSz="914400" rtl="0" eaLnBrk="1" fontAlgn="auto" latinLnBrk="0" hangingPunct="1">
                        <a:lnSpc>
                          <a:spcPct val="100000"/>
                        </a:lnSpc>
                        <a:spcBef>
                          <a:spcPts val="0"/>
                        </a:spcBef>
                        <a:spcAft>
                          <a:spcPts val="535"/>
                        </a:spcAft>
                        <a:buClrTx/>
                        <a:buSzTx/>
                        <a:buFontTx/>
                        <a:buNone/>
                        <a:tabLst/>
                        <a:defRPr/>
                      </a:pPr>
                      <a:r>
                        <a:rPr lang="ja-JP" altLang="en-US" sz="2400" b="1" kern="100" dirty="0" smtClean="0">
                          <a:solidFill>
                            <a:srgbClr val="002060"/>
                          </a:solidFill>
                          <a:latin typeface="ＭＳ ゴシック" pitchFamily="49" charset="-128"/>
                          <a:ea typeface="ＭＳ ゴシック" pitchFamily="49" charset="-128"/>
                          <a:cs typeface="Times New Roman"/>
                        </a:rPr>
                        <a:t>　併　給　調　整</a:t>
                      </a:r>
                      <a:endParaRPr lang="ja-JP" altLang="ja-JP" sz="2400" b="1" kern="100" dirty="0" smtClean="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pPr marL="0" marR="0" indent="0" algn="just" defTabSz="914400" rtl="0" eaLnBrk="1" fontAlgn="auto" latinLnBrk="0" hangingPunct="1">
                        <a:lnSpc>
                          <a:spcPct val="100000"/>
                        </a:lnSpc>
                        <a:spcBef>
                          <a:spcPts val="0"/>
                        </a:spcBef>
                        <a:spcAft>
                          <a:spcPts val="535"/>
                        </a:spcAft>
                        <a:buClrTx/>
                        <a:buSzTx/>
                        <a:buFontTx/>
                        <a:buNone/>
                        <a:tabLst/>
                        <a:defRPr/>
                      </a:pPr>
                      <a:endParaRPr lang="en-US" altLang="ja-JP" sz="1400" b="0" kern="100" dirty="0" smtClean="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1125689">
                <a:tc>
                  <a:txBody>
                    <a:bodyPr/>
                    <a:lstStyle/>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2000" b="1" kern="100" dirty="0" smtClean="0">
                          <a:solidFill>
                            <a:srgbClr val="002060"/>
                          </a:solidFill>
                          <a:latin typeface="ＭＳ ゴシック" pitchFamily="49" charset="-128"/>
                          <a:ea typeface="ＭＳ ゴシック" pitchFamily="49" charset="-128"/>
                          <a:cs typeface="Times New Roman"/>
                        </a:rPr>
                        <a:t>傷病手当金と障害年金</a:t>
                      </a:r>
                      <a:endParaRPr lang="ja-JP" altLang="ja-JP" sz="2000" b="1" kern="100" dirty="0" smtClean="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1800" b="0" kern="100" dirty="0" smtClean="0">
                          <a:solidFill>
                            <a:schemeClr val="tx1"/>
                          </a:solidFill>
                          <a:latin typeface="ＭＳ ゴシック" pitchFamily="49" charset="-128"/>
                          <a:ea typeface="ＭＳ ゴシック" pitchFamily="49" charset="-128"/>
                          <a:cs typeface="Times New Roman"/>
                        </a:rPr>
                        <a:t>障害年金の受け取りが優先</a:t>
                      </a:r>
                      <a:endParaRPr lang="en-US" altLang="ja-JP" sz="1800" b="0" kern="100" dirty="0" smtClean="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125689">
                <a:tc>
                  <a:txBody>
                    <a:bodyPr/>
                    <a:lstStyle/>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2000" b="1" kern="0" dirty="0" smtClean="0">
                          <a:solidFill>
                            <a:srgbClr val="002060"/>
                          </a:solidFill>
                          <a:latin typeface="ＭＳ ゴシック" pitchFamily="49" charset="-128"/>
                          <a:ea typeface="ＭＳ ゴシック" pitchFamily="49" charset="-128"/>
                          <a:cs typeface="メイリオ"/>
                        </a:rPr>
                        <a:t>傷病手当金と雇用保険（基本手当）</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1800" b="0" kern="100" dirty="0" smtClean="0">
                          <a:solidFill>
                            <a:schemeClr val="tx1"/>
                          </a:solidFill>
                          <a:latin typeface="ＭＳ ゴシック" pitchFamily="49" charset="-128"/>
                          <a:ea typeface="ＭＳ ゴシック" pitchFamily="49" charset="-128"/>
                          <a:cs typeface="Times New Roman"/>
                        </a:rPr>
                        <a:t>傷病手当金だけ受け取れる</a:t>
                      </a:r>
                      <a:endParaRPr lang="en-US" altLang="ja-JP" sz="1800" b="0" kern="100" dirty="0" smtClean="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125689">
                <a:tc>
                  <a:txBody>
                    <a:bodyPr/>
                    <a:lstStyle/>
                    <a:p>
                      <a:pPr algn="just">
                        <a:spcAft>
                          <a:spcPts val="535"/>
                        </a:spcAft>
                      </a:pPr>
                      <a:r>
                        <a:rPr lang="ja-JP" altLang="en-US" sz="2000" b="1" kern="100" dirty="0" smtClean="0">
                          <a:solidFill>
                            <a:srgbClr val="002060"/>
                          </a:solidFill>
                          <a:latin typeface="ＭＳ ゴシック" pitchFamily="49" charset="-128"/>
                          <a:ea typeface="ＭＳ ゴシック" pitchFamily="49" charset="-128"/>
                          <a:cs typeface="Times New Roman"/>
                        </a:rPr>
                        <a:t>障害年金と雇用保険（基本手当）</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ja-JP" altLang="en-US" sz="1800" b="0" dirty="0" smtClean="0">
                          <a:solidFill>
                            <a:schemeClr val="tx1"/>
                          </a:solidFill>
                          <a:latin typeface="ＭＳ ゴシック" pitchFamily="49" charset="-128"/>
                          <a:ea typeface="ＭＳ ゴシック" pitchFamily="49" charset="-128"/>
                        </a:rPr>
                        <a:t>両方受け取れる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5" name="スライド番号プレースホルダ 4"/>
          <p:cNvSpPr>
            <a:spLocks noGrp="1"/>
          </p:cNvSpPr>
          <p:nvPr>
            <p:ph type="sldNum" sz="quarter" idx="12"/>
          </p:nvPr>
        </p:nvSpPr>
        <p:spPr/>
        <p:txBody>
          <a:bodyPr/>
          <a:lstStyle/>
          <a:p>
            <a:fld id="{7C579F6A-F8B1-4A32-8D9F-1EEC59A918CF}" type="slidenum">
              <a:rPr kumimoji="1" lang="ja-JP" altLang="en-US" smtClean="0"/>
              <a:pPr/>
              <a:t>20</a:t>
            </a:fld>
            <a:endParaRPr kumimoji="1"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spcAft>
                <a:spcPts val="1075"/>
              </a:spcAft>
            </a:pPr>
            <a:r>
              <a:rPr lang="ja-JP" altLang="ja-JP" sz="3200" kern="0" dirty="0" smtClean="0">
                <a:solidFill>
                  <a:srgbClr val="0060A8"/>
                </a:solidFill>
                <a:latin typeface="HGP創英角ﾎﾟｯﾌﾟ体" pitchFamily="50" charset="-128"/>
                <a:ea typeface="HGP創英角ﾎﾟｯﾌﾟ体" pitchFamily="50" charset="-128"/>
                <a:cs typeface="Times New Roman"/>
              </a:rPr>
              <a:t>税金の医療費控除</a:t>
            </a:r>
            <a:r>
              <a:rPr lang="ja-JP" altLang="ja-JP" sz="3200" kern="100" dirty="0" smtClean="0">
                <a:latin typeface="HGP創英角ﾎﾟｯﾌﾟ体" pitchFamily="50" charset="-128"/>
                <a:ea typeface="HGP創英角ﾎﾟｯﾌﾟ体" pitchFamily="50" charset="-128"/>
                <a:cs typeface="Times New Roman"/>
              </a:rPr>
              <a:t/>
            </a:r>
            <a:br>
              <a:rPr lang="ja-JP" altLang="ja-JP" sz="3200" kern="100" dirty="0" smtClean="0">
                <a:latin typeface="HGP創英角ﾎﾟｯﾌﾟ体" pitchFamily="50" charset="-128"/>
                <a:ea typeface="HGP創英角ﾎﾟｯﾌﾟ体" pitchFamily="50" charset="-128"/>
                <a:cs typeface="Times New Roman"/>
              </a:rPr>
            </a:br>
            <a:endParaRPr kumimoji="1" lang="ja-JP" altLang="en-US" sz="3200" dirty="0">
              <a:latin typeface="HGP創英角ﾎﾟｯﾌﾟ体" pitchFamily="50" charset="-128"/>
              <a:ea typeface="HGP創英角ﾎﾟｯﾌﾟ体" pitchFamily="50" charset="-128"/>
            </a:endParaRPr>
          </a:p>
        </p:txBody>
      </p:sp>
      <p:sp>
        <p:nvSpPr>
          <p:cNvPr id="3" name="コンテンツ プレースホルダ 2"/>
          <p:cNvSpPr>
            <a:spLocks noGrp="1"/>
          </p:cNvSpPr>
          <p:nvPr>
            <p:ph idx="1"/>
          </p:nvPr>
        </p:nvSpPr>
        <p:spPr>
          <a:xfrm>
            <a:off x="457200" y="1124744"/>
            <a:ext cx="8363272" cy="5349208"/>
          </a:xfrm>
        </p:spPr>
        <p:txBody>
          <a:bodyPr/>
          <a:lstStyle/>
          <a:p>
            <a:pPr algn="just">
              <a:spcAft>
                <a:spcPts val="0"/>
              </a:spcAft>
            </a:pPr>
            <a:r>
              <a:rPr lang="ja-JP" altLang="ja-JP" sz="1800" kern="0" dirty="0" smtClean="0">
                <a:latin typeface="ＭＳ ゴシック" pitchFamily="49" charset="-128"/>
                <a:ea typeface="ＭＳ ゴシック" pitchFamily="49" charset="-128"/>
                <a:cs typeface="Times New Roman"/>
              </a:rPr>
              <a:t>同一生計にある家族にかかった医療費の合計が、年間（１月１日～１２月３１日）で１０万円（あるいはその年の所得金額の合計額が２００万円未満の人は５％の金額）を超えた時、その超過分が医療費控除の対象となります（ただし、控除額の上限は２００万円です）。</a:t>
            </a:r>
            <a:endParaRPr lang="en-US" altLang="ja-JP" sz="1800" kern="0" dirty="0" smtClean="0">
              <a:latin typeface="ＭＳ ゴシック" pitchFamily="49" charset="-128"/>
              <a:ea typeface="ＭＳ ゴシック" pitchFamily="49" charset="-128"/>
              <a:cs typeface="Times New Roman"/>
            </a:endParaRPr>
          </a:p>
          <a:p>
            <a:pPr algn="just">
              <a:spcAft>
                <a:spcPts val="0"/>
              </a:spcAft>
            </a:pPr>
            <a:endParaRPr lang="ja-JP" altLang="ja-JP" kern="100" dirty="0">
              <a:latin typeface="Century"/>
              <a:ea typeface="ＭＳ 明朝"/>
              <a:cs typeface="Times New Roman"/>
            </a:endParaRPr>
          </a:p>
        </p:txBody>
      </p:sp>
      <p:graphicFrame>
        <p:nvGraphicFramePr>
          <p:cNvPr id="4" name="表 3"/>
          <p:cNvGraphicFramePr>
            <a:graphicFrameLocks noGrp="1"/>
          </p:cNvGraphicFramePr>
          <p:nvPr/>
        </p:nvGraphicFramePr>
        <p:xfrm>
          <a:off x="683568" y="2492895"/>
          <a:ext cx="7920880" cy="3898452"/>
        </p:xfrm>
        <a:graphic>
          <a:graphicData uri="http://schemas.openxmlformats.org/drawingml/2006/table">
            <a:tbl>
              <a:tblPr firstRow="1" bandRow="1">
                <a:tableStyleId>{5C22544A-7EE6-4342-B048-85BDC9FD1C3A}</a:tableStyleId>
              </a:tblPr>
              <a:tblGrid>
                <a:gridCol w="2240249"/>
                <a:gridCol w="5680631"/>
              </a:tblGrid>
              <a:tr h="448620">
                <a:tc>
                  <a:txBody>
                    <a:bodyPr/>
                    <a:lstStyle/>
                    <a:p>
                      <a:pPr algn="just">
                        <a:spcAft>
                          <a:spcPts val="535"/>
                        </a:spcAft>
                      </a:pPr>
                      <a:r>
                        <a:rPr lang="ja-JP" sz="2000" b="1" kern="0" dirty="0">
                          <a:solidFill>
                            <a:srgbClr val="002060"/>
                          </a:solidFill>
                          <a:latin typeface="ＭＳ ゴシック" pitchFamily="49" charset="-128"/>
                          <a:ea typeface="ＭＳ ゴシック" pitchFamily="49" charset="-128"/>
                          <a:cs typeface="メイリオ"/>
                        </a:rPr>
                        <a:t>窓口</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spcAft>
                          <a:spcPts val="535"/>
                        </a:spcAft>
                      </a:pPr>
                      <a:r>
                        <a:rPr lang="ja-JP" sz="1800" b="0" kern="0" dirty="0">
                          <a:solidFill>
                            <a:schemeClr val="tx1"/>
                          </a:solidFill>
                          <a:latin typeface="ＭＳ ゴシック" pitchFamily="49" charset="-128"/>
                          <a:ea typeface="ＭＳ ゴシック" pitchFamily="49" charset="-128"/>
                          <a:cs typeface="メイリオ"/>
                        </a:rPr>
                        <a:t>税務署</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822472">
                <a:tc>
                  <a:txBody>
                    <a:bodyPr/>
                    <a:lstStyle/>
                    <a:p>
                      <a:pPr algn="just">
                        <a:spcAft>
                          <a:spcPts val="535"/>
                        </a:spcAft>
                      </a:pPr>
                      <a:r>
                        <a:rPr lang="ja-JP" altLang="en-US" sz="2000" b="1" kern="0" dirty="0" smtClean="0">
                          <a:solidFill>
                            <a:srgbClr val="002060"/>
                          </a:solidFill>
                          <a:latin typeface="ＭＳ ゴシック" pitchFamily="49" charset="-128"/>
                          <a:ea typeface="ＭＳ ゴシック" pitchFamily="49" charset="-128"/>
                          <a:cs typeface="メイリオ"/>
                        </a:rPr>
                        <a:t>必要書類</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spcAft>
                          <a:spcPts val="535"/>
                        </a:spcAft>
                      </a:pPr>
                      <a:r>
                        <a:rPr lang="ja-JP" altLang="en-US" sz="1800" b="0" kern="0" dirty="0" smtClean="0">
                          <a:solidFill>
                            <a:schemeClr val="tx1"/>
                          </a:solidFill>
                          <a:latin typeface="ＭＳ ゴシック" pitchFamily="49" charset="-128"/>
                          <a:ea typeface="ＭＳ ゴシック" pitchFamily="49" charset="-128"/>
                          <a:cs typeface="メイリオ"/>
                        </a:rPr>
                        <a:t>申告用紙、源泉徴収票、印鑑、医療費の領収書</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196322">
                <a:tc>
                  <a:txBody>
                    <a:bodyPr/>
                    <a:lstStyle/>
                    <a:p>
                      <a:pPr algn="just">
                        <a:spcAft>
                          <a:spcPts val="0"/>
                        </a:spcAft>
                      </a:pPr>
                      <a:r>
                        <a:rPr lang="ja-JP" sz="2000" b="1" kern="0" dirty="0">
                          <a:solidFill>
                            <a:srgbClr val="002060"/>
                          </a:solidFill>
                          <a:latin typeface="ＭＳ ゴシック" pitchFamily="49" charset="-128"/>
                          <a:ea typeface="ＭＳ ゴシック" pitchFamily="49" charset="-128"/>
                          <a:cs typeface="Times New Roman"/>
                        </a:rPr>
                        <a:t>対象となる医療費</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spcAft>
                          <a:spcPts val="535"/>
                        </a:spcAft>
                      </a:pPr>
                      <a:r>
                        <a:rPr lang="ja-JP" sz="1800" b="0" kern="0" dirty="0">
                          <a:solidFill>
                            <a:schemeClr val="tx1"/>
                          </a:solidFill>
                          <a:latin typeface="ＭＳ ゴシック" pitchFamily="49" charset="-128"/>
                          <a:ea typeface="ＭＳ ゴシック" pitchFamily="49" charset="-128"/>
                          <a:cs typeface="メイリオ"/>
                        </a:rPr>
                        <a:t>入院・通院医療費、医薬品の購入費、インプラント</a:t>
                      </a:r>
                      <a:r>
                        <a:rPr lang="ja-JP" sz="1800" b="0" kern="0" dirty="0" smtClean="0">
                          <a:solidFill>
                            <a:schemeClr val="tx1"/>
                          </a:solidFill>
                          <a:latin typeface="ＭＳ ゴシック" pitchFamily="49" charset="-128"/>
                          <a:ea typeface="ＭＳ ゴシック" pitchFamily="49" charset="-128"/>
                          <a:cs typeface="メイリオ"/>
                        </a:rPr>
                        <a:t>、</a:t>
                      </a:r>
                      <a:endParaRPr lang="en-US" altLang="ja-JP" sz="1800" b="0" kern="0" dirty="0" smtClean="0">
                        <a:solidFill>
                          <a:schemeClr val="tx1"/>
                        </a:solidFill>
                        <a:latin typeface="ＭＳ ゴシック" pitchFamily="49" charset="-128"/>
                        <a:ea typeface="ＭＳ ゴシック" pitchFamily="49" charset="-128"/>
                        <a:cs typeface="メイリオ"/>
                      </a:endParaRPr>
                    </a:p>
                    <a:p>
                      <a:pPr algn="just">
                        <a:spcAft>
                          <a:spcPts val="535"/>
                        </a:spcAft>
                      </a:pPr>
                      <a:r>
                        <a:rPr lang="ja-JP" sz="1800" b="0" kern="0" dirty="0" smtClean="0">
                          <a:solidFill>
                            <a:schemeClr val="tx1"/>
                          </a:solidFill>
                          <a:latin typeface="ＭＳ ゴシック" pitchFamily="49" charset="-128"/>
                          <a:ea typeface="ＭＳ ゴシック" pitchFamily="49" charset="-128"/>
                          <a:cs typeface="メイリオ"/>
                        </a:rPr>
                        <a:t>差額</a:t>
                      </a:r>
                      <a:r>
                        <a:rPr lang="ja-JP" sz="1800" b="0" kern="0" dirty="0">
                          <a:solidFill>
                            <a:schemeClr val="tx1"/>
                          </a:solidFill>
                          <a:latin typeface="ＭＳ ゴシック" pitchFamily="49" charset="-128"/>
                          <a:ea typeface="ＭＳ ゴシック" pitchFamily="49" charset="-128"/>
                          <a:cs typeface="メイリオ"/>
                        </a:rPr>
                        <a:t>ベッド代（希望した場合は対象外）、通院</a:t>
                      </a:r>
                      <a:r>
                        <a:rPr lang="ja-JP" sz="1800" b="0" kern="0" dirty="0" smtClean="0">
                          <a:solidFill>
                            <a:schemeClr val="tx1"/>
                          </a:solidFill>
                          <a:latin typeface="ＭＳ ゴシック" pitchFamily="49" charset="-128"/>
                          <a:ea typeface="ＭＳ ゴシック" pitchFamily="49" charset="-128"/>
                          <a:cs typeface="メイリオ"/>
                        </a:rPr>
                        <a:t>交通費</a:t>
                      </a:r>
                      <a:endParaRPr lang="en-US" altLang="ja-JP" sz="1800" b="0" kern="0" dirty="0" smtClean="0">
                        <a:solidFill>
                          <a:schemeClr val="tx1"/>
                        </a:solidFill>
                        <a:latin typeface="ＭＳ ゴシック" pitchFamily="49" charset="-128"/>
                        <a:ea typeface="ＭＳ ゴシック" pitchFamily="49" charset="-128"/>
                        <a:cs typeface="メイリオ"/>
                      </a:endParaRPr>
                    </a:p>
                    <a:p>
                      <a:pPr algn="just">
                        <a:spcAft>
                          <a:spcPts val="535"/>
                        </a:spcAft>
                      </a:pPr>
                      <a:r>
                        <a:rPr lang="ja-JP" sz="1800" b="0" kern="0" dirty="0" smtClean="0">
                          <a:solidFill>
                            <a:schemeClr val="tx1"/>
                          </a:solidFill>
                          <a:latin typeface="ＭＳ ゴシック" pitchFamily="49" charset="-128"/>
                          <a:ea typeface="ＭＳ ゴシック" pitchFamily="49" charset="-128"/>
                          <a:cs typeface="メイリオ"/>
                        </a:rPr>
                        <a:t>非血縁</a:t>
                      </a:r>
                      <a:r>
                        <a:rPr lang="ja-JP" sz="1800" b="0" kern="0" dirty="0">
                          <a:solidFill>
                            <a:schemeClr val="tx1"/>
                          </a:solidFill>
                          <a:latin typeface="ＭＳ ゴシック" pitchFamily="49" charset="-128"/>
                          <a:ea typeface="ＭＳ ゴシック" pitchFamily="49" charset="-128"/>
                          <a:cs typeface="メイリオ"/>
                        </a:rPr>
                        <a:t>造血幹細胞骨髄移植に伴う自己負担金など、</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715519">
                <a:tc>
                  <a:txBody>
                    <a:bodyPr/>
                    <a:lstStyle/>
                    <a:p>
                      <a:pPr algn="just">
                        <a:spcAft>
                          <a:spcPts val="535"/>
                        </a:spcAft>
                      </a:pPr>
                      <a:r>
                        <a:rPr lang="ja-JP" sz="2000" b="1" kern="0" dirty="0">
                          <a:solidFill>
                            <a:srgbClr val="002060"/>
                          </a:solidFill>
                          <a:latin typeface="ＭＳ ゴシック" pitchFamily="49" charset="-128"/>
                          <a:ea typeface="ＭＳ ゴシック" pitchFamily="49" charset="-128"/>
                          <a:cs typeface="メイリオ"/>
                        </a:rPr>
                        <a:t>手続き</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spcAft>
                          <a:spcPts val="535"/>
                        </a:spcAft>
                      </a:pPr>
                      <a:r>
                        <a:rPr lang="ja-JP" altLang="en-US" sz="1800" b="0" kern="0" dirty="0" smtClean="0">
                          <a:solidFill>
                            <a:schemeClr val="tx1"/>
                          </a:solidFill>
                          <a:latin typeface="ＭＳ ゴシック" pitchFamily="49" charset="-128"/>
                          <a:ea typeface="ＭＳ ゴシック" pitchFamily="49" charset="-128"/>
                          <a:cs typeface="メイリオ"/>
                        </a:rPr>
                        <a:t>翌年の</a:t>
                      </a:r>
                      <a:r>
                        <a:rPr lang="en-US" altLang="ja-JP" sz="1800" b="0" kern="0" dirty="0" smtClean="0">
                          <a:solidFill>
                            <a:schemeClr val="tx1"/>
                          </a:solidFill>
                          <a:latin typeface="ＭＳ ゴシック" pitchFamily="49" charset="-128"/>
                          <a:ea typeface="ＭＳ ゴシック" pitchFamily="49" charset="-128"/>
                          <a:cs typeface="メイリオ"/>
                        </a:rPr>
                        <a:t>3</a:t>
                      </a:r>
                      <a:r>
                        <a:rPr lang="ja-JP" altLang="en-US" sz="1800" b="0" kern="0" dirty="0" smtClean="0">
                          <a:solidFill>
                            <a:schemeClr val="tx1"/>
                          </a:solidFill>
                          <a:latin typeface="ＭＳ ゴシック" pitchFamily="49" charset="-128"/>
                          <a:ea typeface="ＭＳ ゴシック" pitchFamily="49" charset="-128"/>
                          <a:cs typeface="メイリオ"/>
                        </a:rPr>
                        <a:t>月</a:t>
                      </a:r>
                      <a:r>
                        <a:rPr lang="en-US" altLang="ja-JP" sz="1800" b="0" kern="0" dirty="0" smtClean="0">
                          <a:solidFill>
                            <a:schemeClr val="tx1"/>
                          </a:solidFill>
                          <a:latin typeface="ＭＳ ゴシック" pitchFamily="49" charset="-128"/>
                          <a:ea typeface="ＭＳ ゴシック" pitchFamily="49" charset="-128"/>
                          <a:cs typeface="メイリオ"/>
                        </a:rPr>
                        <a:t>15</a:t>
                      </a:r>
                      <a:r>
                        <a:rPr lang="ja-JP" altLang="en-US" sz="1800" b="0" kern="0" dirty="0" smtClean="0">
                          <a:solidFill>
                            <a:schemeClr val="tx1"/>
                          </a:solidFill>
                          <a:latin typeface="ＭＳ ゴシック" pitchFamily="49" charset="-128"/>
                          <a:ea typeface="ＭＳ ゴシック" pitchFamily="49" charset="-128"/>
                          <a:cs typeface="メイリオ"/>
                        </a:rPr>
                        <a:t>日までに管轄の税務署で確定申告する。</a:t>
                      </a:r>
                      <a:endParaRPr lang="en-US" altLang="ja-JP" sz="1800" b="0" kern="0" dirty="0" smtClean="0">
                        <a:solidFill>
                          <a:schemeClr val="tx1"/>
                        </a:solidFill>
                        <a:latin typeface="ＭＳ ゴシック" pitchFamily="49" charset="-128"/>
                        <a:ea typeface="ＭＳ ゴシック" pitchFamily="49" charset="-128"/>
                        <a:cs typeface="メイリオ"/>
                      </a:endParaRPr>
                    </a:p>
                    <a:p>
                      <a:pPr algn="just">
                        <a:spcAft>
                          <a:spcPts val="535"/>
                        </a:spcAft>
                      </a:pPr>
                      <a:r>
                        <a:rPr lang="en-US" altLang="ja-JP" sz="1800" b="0" kern="100" dirty="0" smtClean="0">
                          <a:solidFill>
                            <a:schemeClr val="tx1"/>
                          </a:solidFill>
                          <a:latin typeface="ＭＳ ゴシック" pitchFamily="49" charset="-128"/>
                          <a:ea typeface="ＭＳ ゴシック" pitchFamily="49" charset="-128"/>
                          <a:cs typeface="Times New Roman"/>
                        </a:rPr>
                        <a:t>5</a:t>
                      </a:r>
                      <a:r>
                        <a:rPr lang="ja-JP" altLang="en-US" sz="1800" b="0" kern="100" dirty="0" smtClean="0">
                          <a:solidFill>
                            <a:schemeClr val="tx1"/>
                          </a:solidFill>
                          <a:latin typeface="ＭＳ ゴシック" pitchFamily="49" charset="-128"/>
                          <a:ea typeface="ＭＳ ゴシック" pitchFamily="49" charset="-128"/>
                          <a:cs typeface="Times New Roman"/>
                        </a:rPr>
                        <a:t>年前まで遡って申告可能。（年中受け付け可）</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715519">
                <a:tc>
                  <a:txBody>
                    <a:bodyPr/>
                    <a:lstStyle/>
                    <a:p>
                      <a:pPr algn="just">
                        <a:spcAft>
                          <a:spcPts val="535"/>
                        </a:spcAft>
                      </a:pPr>
                      <a:r>
                        <a:rPr lang="ja-JP" altLang="en-US" sz="2000" b="1" kern="100" dirty="0" smtClean="0">
                          <a:solidFill>
                            <a:srgbClr val="002060"/>
                          </a:solidFill>
                          <a:latin typeface="ＭＳ ゴシック" pitchFamily="49" charset="-128"/>
                          <a:ea typeface="ＭＳ ゴシック" pitchFamily="49" charset="-128"/>
                          <a:cs typeface="Times New Roman"/>
                        </a:rPr>
                        <a:t>控除額算出方法</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spcAft>
                          <a:spcPts val="535"/>
                        </a:spcAft>
                      </a:pPr>
                      <a:r>
                        <a:rPr lang="en-US" altLang="ja-JP" sz="1800" b="0" kern="100" dirty="0" smtClean="0">
                          <a:solidFill>
                            <a:schemeClr val="tx1"/>
                          </a:solidFill>
                          <a:latin typeface="ＭＳ ゴシック" pitchFamily="49" charset="-128"/>
                          <a:ea typeface="ＭＳ ゴシック" pitchFamily="49" charset="-128"/>
                          <a:cs typeface="Times New Roman"/>
                        </a:rPr>
                        <a:t>(1</a:t>
                      </a:r>
                      <a:r>
                        <a:rPr lang="ja-JP" altLang="en-US" sz="1800" b="0" kern="100" dirty="0" smtClean="0">
                          <a:solidFill>
                            <a:schemeClr val="tx1"/>
                          </a:solidFill>
                          <a:latin typeface="ＭＳ ゴシック" pitchFamily="49" charset="-128"/>
                          <a:ea typeface="ＭＳ ゴシック" pitchFamily="49" charset="-128"/>
                          <a:cs typeface="Times New Roman"/>
                        </a:rPr>
                        <a:t>年間に支払った医療費－還付された額）－</a:t>
                      </a:r>
                      <a:r>
                        <a:rPr lang="en-US" altLang="ja-JP" sz="1800" b="0" kern="100" dirty="0" smtClean="0">
                          <a:solidFill>
                            <a:schemeClr val="tx1"/>
                          </a:solidFill>
                          <a:latin typeface="ＭＳ ゴシック" pitchFamily="49" charset="-128"/>
                          <a:ea typeface="ＭＳ ゴシック" pitchFamily="49" charset="-128"/>
                          <a:cs typeface="Times New Roman"/>
                        </a:rPr>
                        <a:t>10</a:t>
                      </a:r>
                      <a:r>
                        <a:rPr lang="ja-JP" altLang="en-US" sz="1800" b="0" kern="100" dirty="0" smtClean="0">
                          <a:solidFill>
                            <a:schemeClr val="tx1"/>
                          </a:solidFill>
                          <a:latin typeface="ＭＳ ゴシック" pitchFamily="49" charset="-128"/>
                          <a:ea typeface="ＭＳ ゴシック" pitchFamily="49" charset="-128"/>
                          <a:cs typeface="Times New Roman"/>
                        </a:rPr>
                        <a:t>万円</a:t>
                      </a:r>
                      <a:endParaRPr lang="en-US" altLang="ja-JP" sz="1800" b="0" kern="100" dirty="0" smtClean="0">
                        <a:solidFill>
                          <a:schemeClr val="tx1"/>
                        </a:solidFill>
                        <a:latin typeface="ＭＳ ゴシック" pitchFamily="49" charset="-128"/>
                        <a:ea typeface="ＭＳ ゴシック" pitchFamily="49" charset="-128"/>
                        <a:cs typeface="Times New Roman"/>
                      </a:endParaRPr>
                    </a:p>
                    <a:p>
                      <a:pPr algn="just">
                        <a:spcAft>
                          <a:spcPts val="535"/>
                        </a:spcAft>
                      </a:pPr>
                      <a:r>
                        <a:rPr lang="ja-JP" altLang="en-US" sz="1800" b="0" kern="100" dirty="0" smtClean="0">
                          <a:solidFill>
                            <a:schemeClr val="tx1"/>
                          </a:solidFill>
                          <a:latin typeface="ＭＳ ゴシック" pitchFamily="49" charset="-128"/>
                          <a:ea typeface="ＭＳ ゴシック" pitchFamily="49" charset="-128"/>
                          <a:cs typeface="Times New Roman"/>
                        </a:rPr>
                        <a:t>　＝医療費控除額（最高</a:t>
                      </a:r>
                      <a:r>
                        <a:rPr lang="en-US" altLang="ja-JP" sz="1800" b="0" kern="100" dirty="0" smtClean="0">
                          <a:solidFill>
                            <a:schemeClr val="tx1"/>
                          </a:solidFill>
                          <a:latin typeface="ＭＳ ゴシック" pitchFamily="49" charset="-128"/>
                          <a:ea typeface="ＭＳ ゴシック" pitchFamily="49" charset="-128"/>
                          <a:cs typeface="Times New Roman"/>
                        </a:rPr>
                        <a:t>200</a:t>
                      </a:r>
                      <a:r>
                        <a:rPr lang="ja-JP" altLang="en-US" sz="1800" b="0" kern="100" dirty="0" smtClean="0">
                          <a:solidFill>
                            <a:schemeClr val="tx1"/>
                          </a:solidFill>
                          <a:latin typeface="ＭＳ ゴシック" pitchFamily="49" charset="-128"/>
                          <a:ea typeface="ＭＳ ゴシック" pitchFamily="49" charset="-128"/>
                          <a:cs typeface="Times New Roman"/>
                        </a:rPr>
                        <a:t>万円）</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5" name="スライド番号プレースホルダ 4"/>
          <p:cNvSpPr>
            <a:spLocks noGrp="1"/>
          </p:cNvSpPr>
          <p:nvPr>
            <p:ph type="sldNum" sz="quarter" idx="12"/>
          </p:nvPr>
        </p:nvSpPr>
        <p:spPr/>
        <p:txBody>
          <a:bodyPr/>
          <a:lstStyle/>
          <a:p>
            <a:fld id="{7C579F6A-F8B1-4A32-8D9F-1EEC59A918CF}" type="slidenum">
              <a:rPr kumimoji="1" lang="ja-JP" altLang="en-US" smtClean="0"/>
              <a:pPr/>
              <a:t>21</a:t>
            </a:fld>
            <a:endParaRPr kumimoji="1" lang="ja-JP" alt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332656"/>
            <a:ext cx="7467600" cy="1143000"/>
          </a:xfrm>
        </p:spPr>
        <p:txBody>
          <a:bodyPr>
            <a:normAutofit/>
          </a:bodyPr>
          <a:lstStyle/>
          <a:p>
            <a:pPr>
              <a:spcAft>
                <a:spcPts val="0"/>
              </a:spcAft>
            </a:pPr>
            <a:r>
              <a:rPr lang="ja-JP" altLang="en-US" sz="3200" kern="100" dirty="0" smtClean="0">
                <a:solidFill>
                  <a:srgbClr val="0060A8"/>
                </a:solidFill>
                <a:latin typeface="HGP創英角ﾎﾟｯﾌﾟ体" pitchFamily="50" charset="-128"/>
                <a:ea typeface="HGP創英角ﾎﾟｯﾌﾟ体" pitchFamily="50" charset="-128"/>
                <a:cs typeface="Times New Roman"/>
              </a:rPr>
              <a:t>就労支援窓口</a:t>
            </a:r>
            <a:r>
              <a:rPr lang="ja-JP" altLang="ja-JP" sz="3200" kern="100" dirty="0" smtClean="0">
                <a:latin typeface="Century"/>
                <a:ea typeface="ＭＳ 明朝"/>
                <a:cs typeface="Times New Roman"/>
              </a:rPr>
              <a:t/>
            </a:r>
            <a:br>
              <a:rPr lang="ja-JP" altLang="ja-JP" sz="3200" kern="100" dirty="0" smtClean="0">
                <a:latin typeface="Century"/>
                <a:ea typeface="ＭＳ 明朝"/>
                <a:cs typeface="Times New Roman"/>
              </a:rPr>
            </a:br>
            <a:endParaRPr kumimoji="1" lang="ja-JP" altLang="en-US" sz="3200" dirty="0"/>
          </a:p>
        </p:txBody>
      </p:sp>
      <p:sp>
        <p:nvSpPr>
          <p:cNvPr id="3" name="コンテンツ プレースホルダ 2"/>
          <p:cNvSpPr>
            <a:spLocks noGrp="1"/>
          </p:cNvSpPr>
          <p:nvPr>
            <p:ph idx="1"/>
          </p:nvPr>
        </p:nvSpPr>
        <p:spPr>
          <a:xfrm>
            <a:off x="457200" y="1340768"/>
            <a:ext cx="7467600" cy="5133184"/>
          </a:xfrm>
        </p:spPr>
        <p:txBody>
          <a:bodyPr/>
          <a:lstStyle/>
          <a:p>
            <a:pPr>
              <a:spcAft>
                <a:spcPts val="1075"/>
              </a:spcAft>
              <a:buNone/>
            </a:pPr>
            <a:endParaRPr lang="ja-JP" altLang="ja-JP" sz="2000" kern="100" dirty="0" smtClean="0">
              <a:latin typeface="ＭＳ ゴシック" pitchFamily="49" charset="-128"/>
              <a:ea typeface="ＭＳ ゴシック" pitchFamily="49" charset="-128"/>
              <a:cs typeface="Times New Roman"/>
            </a:endParaRPr>
          </a:p>
          <a:p>
            <a:pPr>
              <a:buNone/>
            </a:pPr>
            <a:endParaRPr kumimoji="1" lang="ja-JP" altLang="en-US" dirty="0"/>
          </a:p>
        </p:txBody>
      </p:sp>
      <p:graphicFrame>
        <p:nvGraphicFramePr>
          <p:cNvPr id="4" name="表 3"/>
          <p:cNvGraphicFramePr>
            <a:graphicFrameLocks noGrp="1"/>
          </p:cNvGraphicFramePr>
          <p:nvPr/>
        </p:nvGraphicFramePr>
        <p:xfrm>
          <a:off x="683568" y="1412776"/>
          <a:ext cx="7992888" cy="4985361"/>
        </p:xfrm>
        <a:graphic>
          <a:graphicData uri="http://schemas.openxmlformats.org/drawingml/2006/table">
            <a:tbl>
              <a:tblPr firstRow="1" bandRow="1">
                <a:tableStyleId>{5C22544A-7EE6-4342-B048-85BDC9FD1C3A}</a:tableStyleId>
              </a:tblPr>
              <a:tblGrid>
                <a:gridCol w="2635952"/>
                <a:gridCol w="5356936"/>
              </a:tblGrid>
              <a:tr h="1224136">
                <a:tc>
                  <a:txBody>
                    <a:bodyPr/>
                    <a:lstStyle/>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2000" b="1" kern="0" dirty="0" smtClean="0">
                          <a:solidFill>
                            <a:srgbClr val="002060"/>
                          </a:solidFill>
                          <a:latin typeface="ＭＳ ゴシック" pitchFamily="49" charset="-128"/>
                          <a:ea typeface="ＭＳ ゴシック" pitchFamily="49" charset="-128"/>
                          <a:cs typeface="メイリオ"/>
                        </a:rPr>
                        <a:t>ハローワーク</a:t>
                      </a:r>
                      <a:endParaRPr lang="ja-JP" altLang="ja-JP" sz="2000" b="1" kern="100" dirty="0" smtClean="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1600" b="0" kern="100" dirty="0" smtClean="0">
                          <a:solidFill>
                            <a:schemeClr val="tx1"/>
                          </a:solidFill>
                          <a:latin typeface="ＭＳ ゴシック" pitchFamily="49" charset="-128"/>
                          <a:ea typeface="ＭＳ ゴシック" pitchFamily="49" charset="-128"/>
                          <a:cs typeface="Times New Roman"/>
                        </a:rPr>
                        <a:t>厚生労働省が運営する、就職支援・雇用促進のためのサービスを提供しています。</a:t>
                      </a:r>
                      <a:endParaRPr lang="en-US" altLang="ja-JP" sz="1600" b="0" kern="100" dirty="0" smtClean="0">
                        <a:solidFill>
                          <a:schemeClr val="tx1"/>
                        </a:solidFill>
                        <a:latin typeface="ＭＳ ゴシック" pitchFamily="49" charset="-128"/>
                        <a:ea typeface="ＭＳ ゴシック" pitchFamily="49" charset="-128"/>
                        <a:cs typeface="Times New Roman"/>
                      </a:endParaRPr>
                    </a:p>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1600" b="0" kern="100" dirty="0" smtClean="0">
                          <a:solidFill>
                            <a:schemeClr val="tx1"/>
                          </a:solidFill>
                          <a:latin typeface="ＭＳ ゴシック" pitchFamily="49" charset="-128"/>
                          <a:ea typeface="ＭＳ ゴシック" pitchFamily="49" charset="-128"/>
                          <a:cs typeface="Times New Roman"/>
                        </a:rPr>
                        <a:t>・障害者職業相談室</a:t>
                      </a:r>
                      <a:endParaRPr lang="en-US" altLang="ja-JP" sz="1600" b="0" kern="100" dirty="0" smtClean="0">
                        <a:solidFill>
                          <a:schemeClr val="tx1"/>
                        </a:solidFill>
                        <a:latin typeface="ＭＳ ゴシック" pitchFamily="49" charset="-128"/>
                        <a:ea typeface="ＭＳ ゴシック" pitchFamily="49" charset="-128"/>
                        <a:cs typeface="Times New Roman"/>
                      </a:endParaRPr>
                    </a:p>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1600" b="0" kern="100" dirty="0" smtClean="0">
                          <a:solidFill>
                            <a:schemeClr val="tx1"/>
                          </a:solidFill>
                          <a:latin typeface="ＭＳ ゴシック" pitchFamily="49" charset="-128"/>
                          <a:ea typeface="ＭＳ ゴシック" pitchFamily="49" charset="-128"/>
                          <a:cs typeface="Times New Roman"/>
                        </a:rPr>
                        <a:t>・若年相談コーナー</a:t>
                      </a:r>
                      <a:endParaRPr lang="en-US" altLang="ja-JP" sz="1600" b="0" kern="100" dirty="0" smtClean="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80555">
                <a:tc>
                  <a:txBody>
                    <a:bodyPr/>
                    <a:lstStyle/>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2000" b="1" kern="0" dirty="0" smtClean="0">
                          <a:solidFill>
                            <a:srgbClr val="002060"/>
                          </a:solidFill>
                          <a:latin typeface="ＭＳ ゴシック" pitchFamily="49" charset="-128"/>
                          <a:ea typeface="ＭＳ ゴシック" pitchFamily="49" charset="-128"/>
                          <a:cs typeface="メイリオ"/>
                        </a:rPr>
                        <a:t>障害者職業センター</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535"/>
                        </a:spcAft>
                        <a:buClrTx/>
                        <a:buSzTx/>
                        <a:buFontTx/>
                        <a:buNone/>
                        <a:tabLst/>
                        <a:defRPr/>
                      </a:pPr>
                      <a:r>
                        <a:rPr kumimoji="1" lang="ja-JP" altLang="en-US" sz="1600" b="0" u="none" strike="noStrike" kern="1200" dirty="0" smtClean="0">
                          <a:solidFill>
                            <a:schemeClr val="tx1"/>
                          </a:solidFill>
                          <a:latin typeface="ＭＳ ゴシック" pitchFamily="49" charset="-128"/>
                          <a:ea typeface="ＭＳ ゴシック" pitchFamily="49" charset="-128"/>
                          <a:cs typeface="+mn-cs"/>
                        </a:rPr>
                        <a:t>障害者職業カウンセラー等を配置し、ハローワーク</a:t>
                      </a:r>
                      <a:endParaRPr kumimoji="1" lang="en-US" altLang="ja-JP" sz="1600" b="0" u="none" strike="noStrike" kern="1200" dirty="0" smtClean="0">
                        <a:solidFill>
                          <a:schemeClr val="tx1"/>
                        </a:solidFill>
                        <a:latin typeface="ＭＳ ゴシック" pitchFamily="49" charset="-128"/>
                        <a:ea typeface="ＭＳ ゴシック" pitchFamily="49" charset="-128"/>
                        <a:cs typeface="+mn-cs"/>
                      </a:endParaRPr>
                    </a:p>
                    <a:p>
                      <a:pPr marL="0" marR="0" indent="0" algn="just" defTabSz="914400" rtl="0" eaLnBrk="1" fontAlgn="auto" latinLnBrk="0" hangingPunct="1">
                        <a:lnSpc>
                          <a:spcPct val="100000"/>
                        </a:lnSpc>
                        <a:spcBef>
                          <a:spcPts val="0"/>
                        </a:spcBef>
                        <a:spcAft>
                          <a:spcPts val="535"/>
                        </a:spcAft>
                        <a:buClrTx/>
                        <a:buSzTx/>
                        <a:buFontTx/>
                        <a:buNone/>
                        <a:tabLst/>
                        <a:defRPr/>
                      </a:pPr>
                      <a:r>
                        <a:rPr kumimoji="1" lang="ja-JP" altLang="en-US" sz="1600" b="0" u="none" strike="noStrike" kern="1200" dirty="0" smtClean="0">
                          <a:solidFill>
                            <a:schemeClr val="tx1"/>
                          </a:solidFill>
                          <a:latin typeface="ＭＳ ゴシック" pitchFamily="49" charset="-128"/>
                          <a:ea typeface="ＭＳ ゴシック" pitchFamily="49" charset="-128"/>
                          <a:cs typeface="+mn-cs"/>
                        </a:rPr>
                        <a:t>（公共職業安定所）、障害者就業・生活支援センターとの密接な連携のもと、就職や職場復帰 を目指す障害のある方、障害者雇用を検討している或いは雇用している企業の支援・サービスを提供している。</a:t>
                      </a:r>
                      <a:endParaRPr lang="en-US" altLang="ja-JP" sz="1600" b="0" kern="100" dirty="0" smtClean="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183741">
                <a:tc>
                  <a:txBody>
                    <a:bodyPr/>
                    <a:lstStyle/>
                    <a:p>
                      <a:pPr algn="just">
                        <a:spcAft>
                          <a:spcPts val="535"/>
                        </a:spcAft>
                      </a:pPr>
                      <a:r>
                        <a:rPr lang="ja-JP" altLang="en-US" sz="2000" b="1" kern="0" dirty="0" smtClean="0">
                          <a:solidFill>
                            <a:srgbClr val="002060"/>
                          </a:solidFill>
                          <a:latin typeface="ＭＳ ゴシック" pitchFamily="49" charset="-128"/>
                          <a:ea typeface="ＭＳ ゴシック" pitchFamily="49" charset="-128"/>
                          <a:cs typeface="メイリオ"/>
                        </a:rPr>
                        <a:t>ジョブ・パーク</a:t>
                      </a:r>
                      <a:endParaRPr lang="en-US" altLang="ja-JP" sz="2000" b="1" kern="0" dirty="0" smtClean="0">
                        <a:solidFill>
                          <a:srgbClr val="002060"/>
                        </a:solidFill>
                        <a:latin typeface="ＭＳ ゴシック" pitchFamily="49" charset="-128"/>
                        <a:ea typeface="ＭＳ ゴシック" pitchFamily="49" charset="-128"/>
                        <a:cs typeface="メイリオ"/>
                      </a:endParaRPr>
                    </a:p>
                    <a:p>
                      <a:pPr algn="just">
                        <a:spcAft>
                          <a:spcPts val="535"/>
                        </a:spcAft>
                      </a:pPr>
                      <a:r>
                        <a:rPr lang="ja-JP" altLang="en-US" sz="2000" b="1" kern="0" dirty="0" smtClean="0">
                          <a:solidFill>
                            <a:srgbClr val="002060"/>
                          </a:solidFill>
                          <a:latin typeface="ＭＳ ゴシック" pitchFamily="49" charset="-128"/>
                          <a:ea typeface="ＭＳ ゴシック" pitchFamily="49" charset="-128"/>
                          <a:cs typeface="メイリオ"/>
                        </a:rPr>
                        <a:t>ジョブ・カフェ</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spcAft>
                          <a:spcPts val="535"/>
                        </a:spcAft>
                      </a:pPr>
                      <a:r>
                        <a:rPr lang="ja-JP" altLang="en-US" sz="1600" b="0" kern="100" dirty="0" smtClean="0">
                          <a:solidFill>
                            <a:schemeClr val="tx1"/>
                          </a:solidFill>
                          <a:latin typeface="ＭＳ ゴシック" pitchFamily="49" charset="-128"/>
                          <a:ea typeface="ＭＳ ゴシック" pitchFamily="49" charset="-128"/>
                          <a:cs typeface="Times New Roman"/>
                        </a:rPr>
                        <a:t>様々な方の就労支援（障害者手帳の有無問わず）</a:t>
                      </a:r>
                      <a:endParaRPr lang="en-US" altLang="ja-JP" sz="1600" b="0" kern="100" dirty="0" smtClean="0">
                        <a:solidFill>
                          <a:schemeClr val="tx1"/>
                        </a:solidFill>
                        <a:latin typeface="ＭＳ ゴシック" pitchFamily="49" charset="-128"/>
                        <a:ea typeface="ＭＳ ゴシック" pitchFamily="49" charset="-128"/>
                        <a:cs typeface="Times New Roman"/>
                      </a:endParaRPr>
                    </a:p>
                    <a:p>
                      <a:pPr marL="0" marR="0" indent="0" algn="just" defTabSz="914400" rtl="0" eaLnBrk="1" fontAlgn="auto" latinLnBrk="0" hangingPunct="1">
                        <a:lnSpc>
                          <a:spcPct val="100000"/>
                        </a:lnSpc>
                        <a:spcBef>
                          <a:spcPts val="0"/>
                        </a:spcBef>
                        <a:spcAft>
                          <a:spcPts val="535"/>
                        </a:spcAft>
                        <a:buClrTx/>
                        <a:buSzTx/>
                        <a:buFontTx/>
                        <a:buNone/>
                        <a:tabLst/>
                        <a:defRPr/>
                      </a:pPr>
                      <a:r>
                        <a:rPr kumimoji="1" lang="ja-JP" altLang="en-US" sz="1600" b="0" u="none" strike="noStrike" kern="1200" dirty="0" smtClean="0">
                          <a:solidFill>
                            <a:schemeClr val="tx1"/>
                          </a:solidFill>
                          <a:latin typeface="ＭＳ ゴシック" pitchFamily="49" charset="-128"/>
                          <a:ea typeface="ＭＳ ゴシック" pitchFamily="49" charset="-128"/>
                          <a:cs typeface="+mn-cs"/>
                        </a:rPr>
                        <a:t>カフェ感覚で気軽に立ち寄り、就職相談から職業訓練、研修、就職、職場定着までの一貫したサービスを受けることができます。</a:t>
                      </a:r>
                      <a:endParaRPr lang="ja-JP" sz="16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096929">
                <a:tc>
                  <a:txBody>
                    <a:bodyPr/>
                    <a:lstStyle/>
                    <a:p>
                      <a:pPr algn="just">
                        <a:spcAft>
                          <a:spcPts val="535"/>
                        </a:spcAft>
                      </a:pPr>
                      <a:r>
                        <a:rPr lang="ja-JP" altLang="en-US" sz="2000" b="1" kern="100" dirty="0" smtClean="0">
                          <a:solidFill>
                            <a:srgbClr val="002060"/>
                          </a:solidFill>
                          <a:latin typeface="ＭＳ ゴシック" pitchFamily="49" charset="-128"/>
                          <a:ea typeface="ＭＳ ゴシック" pitchFamily="49" charset="-128"/>
                          <a:cs typeface="Times New Roman"/>
                        </a:rPr>
                        <a:t>障害者就業・</a:t>
                      </a:r>
                      <a:endParaRPr lang="en-US" altLang="ja-JP" sz="2000" b="1" kern="100" dirty="0" smtClean="0">
                        <a:solidFill>
                          <a:srgbClr val="002060"/>
                        </a:solidFill>
                        <a:latin typeface="ＭＳ ゴシック" pitchFamily="49" charset="-128"/>
                        <a:ea typeface="ＭＳ ゴシック" pitchFamily="49" charset="-128"/>
                        <a:cs typeface="Times New Roman"/>
                      </a:endParaRPr>
                    </a:p>
                    <a:p>
                      <a:pPr algn="just">
                        <a:spcAft>
                          <a:spcPts val="535"/>
                        </a:spcAft>
                      </a:pPr>
                      <a:r>
                        <a:rPr lang="ja-JP" altLang="en-US" sz="2000" b="1" kern="100" dirty="0" smtClean="0">
                          <a:solidFill>
                            <a:srgbClr val="002060"/>
                          </a:solidFill>
                          <a:latin typeface="ＭＳ ゴシック" pitchFamily="49" charset="-128"/>
                          <a:ea typeface="ＭＳ ゴシック" pitchFamily="49" charset="-128"/>
                          <a:cs typeface="Times New Roman"/>
                        </a:rPr>
                        <a:t>生活支援センター</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ja-JP" altLang="en-US" sz="1600" baseline="0" dirty="0" smtClean="0">
                          <a:latin typeface="ＭＳ ゴシック" pitchFamily="49" charset="-128"/>
                          <a:ea typeface="ＭＳ ゴシック" pitchFamily="49" charset="-128"/>
                        </a:rPr>
                        <a:t> 就業及びそれに伴う日常生活上の支援を必要とする障害のある方に対し、センター窓口での相談や職場・家庭訪問等を実施します。 </a:t>
                      </a:r>
                      <a:endParaRPr lang="ja-JP" altLang="en-US" sz="1600" b="0" dirty="0" smtClean="0">
                        <a:solidFill>
                          <a:schemeClr val="tx1"/>
                        </a:solidFill>
                        <a:latin typeface="ＭＳ ゴシック" pitchFamily="49" charset="-128"/>
                        <a:ea typeface="ＭＳ ゴシック"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5" name="スライド番号プレースホルダ 4"/>
          <p:cNvSpPr>
            <a:spLocks noGrp="1"/>
          </p:cNvSpPr>
          <p:nvPr>
            <p:ph type="sldNum" sz="quarter" idx="12"/>
          </p:nvPr>
        </p:nvSpPr>
        <p:spPr/>
        <p:txBody>
          <a:bodyPr/>
          <a:lstStyle/>
          <a:p>
            <a:fld id="{7C579F6A-F8B1-4A32-8D9F-1EEC59A918CF}" type="slidenum">
              <a:rPr kumimoji="1" lang="ja-JP" altLang="en-US" smtClean="0"/>
              <a:pPr/>
              <a:t>22</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850106"/>
          </a:xfrm>
        </p:spPr>
        <p:txBody>
          <a:bodyPr>
            <a:normAutofit/>
          </a:bodyPr>
          <a:lstStyle/>
          <a:p>
            <a:r>
              <a:rPr kumimoji="1" lang="ja-JP" altLang="en-US" dirty="0" smtClean="0">
                <a:solidFill>
                  <a:srgbClr val="0060A8"/>
                </a:solidFill>
                <a:latin typeface="HGP創英角ﾎﾟｯﾌﾟ体" pitchFamily="50" charset="-128"/>
                <a:ea typeface="HGP創英角ﾎﾟｯﾌﾟ体" pitchFamily="50" charset="-128"/>
              </a:rPr>
              <a:t>小児がんに関連する制度</a:t>
            </a:r>
            <a:endParaRPr kumimoji="1" lang="ja-JP" altLang="en-US" dirty="0">
              <a:solidFill>
                <a:srgbClr val="0060A8"/>
              </a:solidFill>
              <a:latin typeface="HGP創英角ﾎﾟｯﾌﾟ体" pitchFamily="50" charset="-128"/>
              <a:ea typeface="HGP創英角ﾎﾟｯﾌﾟ体" pitchFamily="50" charset="-128"/>
            </a:endParaRPr>
          </a:p>
        </p:txBody>
      </p:sp>
      <p:sp>
        <p:nvSpPr>
          <p:cNvPr id="3" name="コンテンツ プレースホルダ 2"/>
          <p:cNvSpPr>
            <a:spLocks noGrp="1"/>
          </p:cNvSpPr>
          <p:nvPr>
            <p:ph idx="1"/>
          </p:nvPr>
        </p:nvSpPr>
        <p:spPr>
          <a:xfrm>
            <a:off x="611560" y="1556792"/>
            <a:ext cx="7467600" cy="4824536"/>
          </a:xfrm>
        </p:spPr>
        <p:txBody>
          <a:bodyPr>
            <a:normAutofit fontScale="70000" lnSpcReduction="20000"/>
          </a:bodyPr>
          <a:lstStyle/>
          <a:p>
            <a:pPr marL="457200" indent="-457200">
              <a:buFont typeface="+mj-lt"/>
              <a:buAutoNum type="arabicPeriod"/>
            </a:pPr>
            <a:r>
              <a:rPr lang="ja-JP" altLang="en-US" b="1" dirty="0" smtClean="0">
                <a:latin typeface="HG丸ｺﾞｼｯｸM-PRO" pitchFamily="50" charset="-128"/>
                <a:ea typeface="HG丸ｺﾞｼｯｸM-PRO" pitchFamily="50" charset="-128"/>
              </a:rPr>
              <a:t>高額療養費制度（限度額適用認定証）</a:t>
            </a:r>
            <a:endParaRPr lang="en-US" altLang="ja-JP" b="1" dirty="0" smtClean="0">
              <a:latin typeface="HG丸ｺﾞｼｯｸM-PRO" pitchFamily="50" charset="-128"/>
              <a:ea typeface="HG丸ｺﾞｼｯｸM-PRO" pitchFamily="50" charset="-128"/>
            </a:endParaRPr>
          </a:p>
          <a:p>
            <a:pPr marL="457200" indent="-457200">
              <a:buFont typeface="+mj-lt"/>
              <a:buAutoNum type="arabicPeriod"/>
            </a:pPr>
            <a:r>
              <a:rPr kumimoji="1" lang="ja-JP" altLang="en-US" b="1" dirty="0" smtClean="0">
                <a:latin typeface="HG丸ｺﾞｼｯｸM-PRO" pitchFamily="50" charset="-128"/>
                <a:ea typeface="HG丸ｺﾞｼｯｸM-PRO" pitchFamily="50" charset="-128"/>
              </a:rPr>
              <a:t>小児慢性特定疾患</a:t>
            </a:r>
            <a:endParaRPr kumimoji="1" lang="en-US" altLang="ja-JP" b="1" dirty="0" smtClean="0">
              <a:latin typeface="HG丸ｺﾞｼｯｸM-PRO" pitchFamily="50" charset="-128"/>
              <a:ea typeface="HG丸ｺﾞｼｯｸM-PRO" pitchFamily="50" charset="-128"/>
            </a:endParaRPr>
          </a:p>
          <a:p>
            <a:pPr marL="457200" indent="-457200">
              <a:buFont typeface="+mj-lt"/>
              <a:buAutoNum type="arabicPeriod"/>
            </a:pPr>
            <a:r>
              <a:rPr lang="ja-JP" altLang="en-US" b="1" dirty="0" smtClean="0">
                <a:latin typeface="HG丸ｺﾞｼｯｸM-PRO" pitchFamily="50" charset="-128"/>
                <a:ea typeface="HG丸ｺﾞｼｯｸM-PRO" pitchFamily="50" charset="-128"/>
              </a:rPr>
              <a:t>育成医療</a:t>
            </a:r>
            <a:endParaRPr lang="en-US" altLang="ja-JP" b="1" dirty="0" smtClean="0">
              <a:latin typeface="HG丸ｺﾞｼｯｸM-PRO" pitchFamily="50" charset="-128"/>
              <a:ea typeface="HG丸ｺﾞｼｯｸM-PRO" pitchFamily="50" charset="-128"/>
            </a:endParaRPr>
          </a:p>
          <a:p>
            <a:pPr marL="457200" indent="-457200">
              <a:buFont typeface="+mj-lt"/>
              <a:buAutoNum type="arabicPeriod"/>
            </a:pPr>
            <a:r>
              <a:rPr kumimoji="1" lang="ja-JP" altLang="en-US" b="1" dirty="0" smtClean="0">
                <a:latin typeface="HG丸ｺﾞｼｯｸM-PRO" pitchFamily="50" charset="-128"/>
                <a:ea typeface="HG丸ｺﾞｼｯｸM-PRO" pitchFamily="50" charset="-128"/>
              </a:rPr>
              <a:t>重度心身障害者医療</a:t>
            </a:r>
            <a:endParaRPr kumimoji="1" lang="en-US" altLang="ja-JP" b="1" dirty="0" smtClean="0">
              <a:latin typeface="HG丸ｺﾞｼｯｸM-PRO" pitchFamily="50" charset="-128"/>
              <a:ea typeface="HG丸ｺﾞｼｯｸM-PRO" pitchFamily="50" charset="-128"/>
            </a:endParaRPr>
          </a:p>
          <a:p>
            <a:pPr marL="457200" indent="-457200">
              <a:buFont typeface="+mj-lt"/>
              <a:buAutoNum type="arabicPeriod"/>
            </a:pPr>
            <a:r>
              <a:rPr kumimoji="1" lang="ja-JP" altLang="en-US" b="1" dirty="0" smtClean="0">
                <a:latin typeface="HG丸ｺﾞｼｯｸM-PRO" pitchFamily="50" charset="-128"/>
                <a:ea typeface="HG丸ｺﾞｼｯｸM-PRO" pitchFamily="50" charset="-128"/>
              </a:rPr>
              <a:t>障害者手帳</a:t>
            </a:r>
            <a:endParaRPr kumimoji="1" lang="en-US" altLang="ja-JP" b="1" dirty="0" smtClean="0">
              <a:latin typeface="HG丸ｺﾞｼｯｸM-PRO" pitchFamily="50" charset="-128"/>
              <a:ea typeface="HG丸ｺﾞｼｯｸM-PRO" pitchFamily="50" charset="-128"/>
            </a:endParaRPr>
          </a:p>
          <a:p>
            <a:pPr marL="457200" indent="-457200">
              <a:buFont typeface="+mj-lt"/>
              <a:buAutoNum type="arabicPeriod"/>
            </a:pPr>
            <a:r>
              <a:rPr lang="ja-JP" altLang="en-US" b="1" dirty="0" smtClean="0">
                <a:latin typeface="HG丸ｺﾞｼｯｸM-PRO" pitchFamily="50" charset="-128"/>
                <a:ea typeface="HG丸ｺﾞｼｯｸM-PRO" pitchFamily="50" charset="-128"/>
              </a:rPr>
              <a:t>日常生活用具・補装具</a:t>
            </a:r>
            <a:endParaRPr kumimoji="1" lang="en-US" altLang="ja-JP" b="1" dirty="0" smtClean="0">
              <a:latin typeface="HG丸ｺﾞｼｯｸM-PRO" pitchFamily="50" charset="-128"/>
              <a:ea typeface="HG丸ｺﾞｼｯｸM-PRO" pitchFamily="50" charset="-128"/>
            </a:endParaRPr>
          </a:p>
          <a:p>
            <a:pPr marL="457200" indent="-457200">
              <a:buFont typeface="+mj-lt"/>
              <a:buAutoNum type="arabicPeriod"/>
            </a:pPr>
            <a:r>
              <a:rPr lang="ja-JP" altLang="en-US" b="1" dirty="0">
                <a:latin typeface="HG丸ｺﾞｼｯｸM-PRO" pitchFamily="50" charset="-128"/>
                <a:ea typeface="HG丸ｺﾞｼｯｸM-PRO" pitchFamily="50" charset="-128"/>
              </a:rPr>
              <a:t>特別</a:t>
            </a:r>
            <a:r>
              <a:rPr lang="ja-JP" altLang="en-US" b="1" dirty="0" smtClean="0">
                <a:latin typeface="HG丸ｺﾞｼｯｸM-PRO" pitchFamily="50" charset="-128"/>
                <a:ea typeface="HG丸ｺﾞｼｯｸM-PRO" pitchFamily="50" charset="-128"/>
              </a:rPr>
              <a:t>児童</a:t>
            </a:r>
            <a:r>
              <a:rPr lang="ja-JP" altLang="en-US" b="1" dirty="0">
                <a:latin typeface="HG丸ｺﾞｼｯｸM-PRO" pitchFamily="50" charset="-128"/>
                <a:ea typeface="HG丸ｺﾞｼｯｸM-PRO" pitchFamily="50" charset="-128"/>
              </a:rPr>
              <a:t>扶養</a:t>
            </a:r>
            <a:r>
              <a:rPr lang="ja-JP" altLang="en-US" b="1" dirty="0" smtClean="0">
                <a:latin typeface="HG丸ｺﾞｼｯｸM-PRO" pitchFamily="50" charset="-128"/>
                <a:ea typeface="HG丸ｺﾞｼｯｸM-PRO" pitchFamily="50" charset="-128"/>
              </a:rPr>
              <a:t>手当</a:t>
            </a:r>
            <a:endParaRPr lang="en-US" altLang="ja-JP" b="1" dirty="0" smtClean="0">
              <a:latin typeface="HG丸ｺﾞｼｯｸM-PRO" pitchFamily="50" charset="-128"/>
              <a:ea typeface="HG丸ｺﾞｼｯｸM-PRO" pitchFamily="50" charset="-128"/>
            </a:endParaRPr>
          </a:p>
          <a:p>
            <a:pPr marL="457200" indent="-457200">
              <a:buFont typeface="+mj-lt"/>
              <a:buAutoNum type="arabicPeriod"/>
            </a:pPr>
            <a:r>
              <a:rPr kumimoji="1" lang="ja-JP" altLang="en-US" b="1" dirty="0" smtClean="0">
                <a:latin typeface="HG丸ｺﾞｼｯｸM-PRO" pitchFamily="50" charset="-128"/>
                <a:ea typeface="HG丸ｺﾞｼｯｸM-PRO" pitchFamily="50" charset="-128"/>
              </a:rPr>
              <a:t>障害児福祉手当</a:t>
            </a:r>
            <a:endParaRPr kumimoji="1" lang="en-US" altLang="ja-JP" b="1" dirty="0" smtClean="0">
              <a:latin typeface="HG丸ｺﾞｼｯｸM-PRO" pitchFamily="50" charset="-128"/>
              <a:ea typeface="HG丸ｺﾞｼｯｸM-PRO" pitchFamily="50" charset="-128"/>
            </a:endParaRPr>
          </a:p>
          <a:p>
            <a:pPr marL="457200" indent="-457200">
              <a:buFont typeface="+mj-lt"/>
              <a:buAutoNum type="arabicPeriod"/>
            </a:pPr>
            <a:r>
              <a:rPr lang="ja-JP" altLang="en-US" b="1" dirty="0">
                <a:latin typeface="HG丸ｺﾞｼｯｸM-PRO" pitchFamily="50" charset="-128"/>
                <a:ea typeface="HG丸ｺﾞｼｯｸM-PRO" pitchFamily="50" charset="-128"/>
              </a:rPr>
              <a:t>雇用保険</a:t>
            </a:r>
            <a:endParaRPr kumimoji="1" lang="en-US" altLang="ja-JP" b="1" dirty="0" smtClean="0">
              <a:latin typeface="HG丸ｺﾞｼｯｸM-PRO" pitchFamily="50" charset="-128"/>
              <a:ea typeface="HG丸ｺﾞｼｯｸM-PRO" pitchFamily="50" charset="-128"/>
            </a:endParaRPr>
          </a:p>
          <a:p>
            <a:pPr marL="457200" indent="-457200">
              <a:buFont typeface="+mj-lt"/>
              <a:buAutoNum type="arabicPeriod"/>
            </a:pPr>
            <a:r>
              <a:rPr lang="ja-JP" altLang="en-US" b="1" dirty="0" smtClean="0">
                <a:latin typeface="HG丸ｺﾞｼｯｸM-PRO" pitchFamily="50" charset="-128"/>
                <a:ea typeface="HG丸ｺﾞｼｯｸM-PRO" pitchFamily="50" charset="-128"/>
              </a:rPr>
              <a:t>障害年金</a:t>
            </a:r>
            <a:endParaRPr lang="en-US" altLang="ja-JP" b="1" dirty="0" smtClean="0">
              <a:latin typeface="HG丸ｺﾞｼｯｸM-PRO" pitchFamily="50" charset="-128"/>
              <a:ea typeface="HG丸ｺﾞｼｯｸM-PRO" pitchFamily="50" charset="-128"/>
            </a:endParaRPr>
          </a:p>
          <a:p>
            <a:pPr marL="457200" indent="-457200">
              <a:buFont typeface="+mj-lt"/>
              <a:buAutoNum type="arabicPeriod"/>
            </a:pPr>
            <a:r>
              <a:rPr lang="ja-JP" altLang="en-US" b="1" dirty="0" smtClean="0">
                <a:latin typeface="HG丸ｺﾞｼｯｸM-PRO" pitchFamily="50" charset="-128"/>
                <a:ea typeface="HG丸ｺﾞｼｯｸM-PRO" pitchFamily="50" charset="-128"/>
              </a:rPr>
              <a:t>傷病手当金</a:t>
            </a:r>
            <a:endParaRPr lang="en-US" altLang="ja-JP" b="1" dirty="0" smtClean="0">
              <a:latin typeface="HG丸ｺﾞｼｯｸM-PRO" pitchFamily="50" charset="-128"/>
              <a:ea typeface="HG丸ｺﾞｼｯｸM-PRO" pitchFamily="50" charset="-128"/>
            </a:endParaRPr>
          </a:p>
          <a:p>
            <a:pPr marL="457200" indent="-457200">
              <a:buFont typeface="+mj-lt"/>
              <a:buAutoNum type="arabicPeriod"/>
            </a:pPr>
            <a:r>
              <a:rPr lang="ja-JP" altLang="en-US" b="1" dirty="0" smtClean="0">
                <a:latin typeface="HG丸ｺﾞｼｯｸM-PRO" pitchFamily="50" charset="-128"/>
                <a:ea typeface="HG丸ｺﾞｼｯｸM-PRO" pitchFamily="50" charset="-128"/>
              </a:rPr>
              <a:t>税金の医療費控除</a:t>
            </a:r>
            <a:endParaRPr lang="en-US" altLang="ja-JP" b="1" dirty="0" smtClean="0">
              <a:latin typeface="HG丸ｺﾞｼｯｸM-PRO" pitchFamily="50" charset="-128"/>
              <a:ea typeface="HG丸ｺﾞｼｯｸM-PRO" pitchFamily="50" charset="-128"/>
            </a:endParaRPr>
          </a:p>
          <a:p>
            <a:pPr marL="457200" indent="-457200">
              <a:buFont typeface="+mj-lt"/>
              <a:buAutoNum type="arabicPeriod"/>
            </a:pPr>
            <a:r>
              <a:rPr lang="ja-JP" altLang="en-US" b="1" dirty="0" smtClean="0">
                <a:latin typeface="HG丸ｺﾞｼｯｸM-PRO" pitchFamily="50" charset="-128"/>
                <a:ea typeface="HG丸ｺﾞｼｯｸM-PRO" pitchFamily="50" charset="-128"/>
              </a:rPr>
              <a:t>就労支援</a:t>
            </a:r>
            <a:endParaRPr lang="en-US" altLang="ja-JP" b="1" dirty="0" smtClean="0">
              <a:latin typeface="HG丸ｺﾞｼｯｸM-PRO" pitchFamily="50" charset="-128"/>
              <a:ea typeface="HG丸ｺﾞｼｯｸM-PRO" pitchFamily="50" charset="-128"/>
            </a:endParaRPr>
          </a:p>
          <a:p>
            <a:pPr marL="457200" indent="-457200">
              <a:buFont typeface="+mj-lt"/>
              <a:buAutoNum type="arabicPeriod"/>
            </a:pPr>
            <a:endParaRPr kumimoji="1" lang="ja-JP" altLang="en-US" sz="1900" b="1" dirty="0">
              <a:latin typeface="HG丸ｺﾞｼｯｸM-PRO" pitchFamily="50" charset="-128"/>
              <a:ea typeface="HG丸ｺﾞｼｯｸM-PRO" pitchFamily="50" charset="-128"/>
            </a:endParaRPr>
          </a:p>
        </p:txBody>
      </p:sp>
      <p:sp>
        <p:nvSpPr>
          <p:cNvPr id="4" name="スライド番号プレースホルダ 3"/>
          <p:cNvSpPr>
            <a:spLocks noGrp="1"/>
          </p:cNvSpPr>
          <p:nvPr>
            <p:ph type="sldNum" sz="quarter" idx="12"/>
          </p:nvPr>
        </p:nvSpPr>
        <p:spPr/>
        <p:txBody>
          <a:bodyPr/>
          <a:lstStyle/>
          <a:p>
            <a:fld id="{7C579F6A-F8B1-4A32-8D9F-1EEC59A918CF}" type="slidenum">
              <a:rPr kumimoji="1" lang="ja-JP" altLang="en-US" smtClean="0"/>
              <a:pPr/>
              <a:t>3</a:t>
            </a:fld>
            <a:endParaRPr kumimoji="1" lang="ja-JP" alt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404664"/>
            <a:ext cx="7467600" cy="792088"/>
          </a:xfrm>
        </p:spPr>
        <p:txBody>
          <a:bodyPr>
            <a:normAutofit fontScale="90000"/>
          </a:bodyPr>
          <a:lstStyle/>
          <a:p>
            <a:pPr>
              <a:spcAft>
                <a:spcPts val="1075"/>
              </a:spcAft>
            </a:pPr>
            <a:r>
              <a:rPr lang="ja-JP" altLang="ja-JP" sz="3600" kern="0" dirty="0" smtClean="0">
                <a:solidFill>
                  <a:srgbClr val="0060A8"/>
                </a:solidFill>
                <a:latin typeface="HGP創英角ﾎﾟｯﾌﾟ体" pitchFamily="50" charset="-128"/>
                <a:ea typeface="HGP創英角ﾎﾟｯﾌﾟ体" pitchFamily="50" charset="-128"/>
                <a:cs typeface="Times New Roman"/>
              </a:rPr>
              <a:t>高額療養費制度</a:t>
            </a:r>
            <a:r>
              <a:rPr lang="ja-JP" altLang="ja-JP" sz="1800" kern="100" dirty="0" smtClean="0">
                <a:latin typeface="Century"/>
                <a:ea typeface="ＭＳ 明朝"/>
                <a:cs typeface="Times New Roman"/>
              </a:rPr>
              <a:t/>
            </a:r>
            <a:br>
              <a:rPr lang="ja-JP" altLang="ja-JP" sz="1800" kern="100" dirty="0" smtClean="0">
                <a:latin typeface="Century"/>
                <a:ea typeface="ＭＳ 明朝"/>
                <a:cs typeface="Times New Roman"/>
              </a:rPr>
            </a:br>
            <a:endParaRPr kumimoji="1" lang="ja-JP" altLang="en-US" dirty="0"/>
          </a:p>
        </p:txBody>
      </p:sp>
      <p:sp>
        <p:nvSpPr>
          <p:cNvPr id="3" name="コンテンツ プレースホルダ 2"/>
          <p:cNvSpPr>
            <a:spLocks noGrp="1"/>
          </p:cNvSpPr>
          <p:nvPr>
            <p:ph idx="1"/>
          </p:nvPr>
        </p:nvSpPr>
        <p:spPr>
          <a:xfrm>
            <a:off x="457200" y="908720"/>
            <a:ext cx="7787208" cy="5565232"/>
          </a:xfrm>
        </p:spPr>
        <p:txBody>
          <a:bodyPr/>
          <a:lstStyle/>
          <a:p>
            <a:pPr algn="just">
              <a:spcAft>
                <a:spcPts val="0"/>
              </a:spcAft>
            </a:pPr>
            <a:r>
              <a:rPr lang="ja-JP" altLang="ja-JP" sz="2000" kern="0" dirty="0" smtClean="0">
                <a:latin typeface="ＭＳ ゴシック" pitchFamily="49" charset="-128"/>
                <a:ea typeface="ＭＳ ゴシック" pitchFamily="49" charset="-128"/>
                <a:cs typeface="Times New Roman"/>
              </a:rPr>
              <a:t>月ごとの窓口自己負担額（同一医療機関・入院、外来別）が限度額を超えた場合、超えた分が２・３ヶ月後に請求により払い戻される制度です。</a:t>
            </a:r>
            <a:endParaRPr lang="ja-JP" altLang="ja-JP" sz="2000" kern="100" dirty="0" smtClean="0">
              <a:latin typeface="ＭＳ ゴシック" pitchFamily="49" charset="-128"/>
              <a:ea typeface="ＭＳ ゴシック" pitchFamily="49" charset="-128"/>
              <a:cs typeface="Times New Roman"/>
            </a:endParaRPr>
          </a:p>
          <a:p>
            <a:pPr algn="just">
              <a:spcAft>
                <a:spcPts val="0"/>
              </a:spcAft>
            </a:pPr>
            <a:r>
              <a:rPr lang="ja-JP" altLang="ja-JP" sz="2000" kern="0" dirty="0" smtClean="0">
                <a:latin typeface="ＭＳ ゴシック" pitchFamily="49" charset="-128"/>
                <a:ea typeface="ＭＳ ゴシック" pitchFamily="49" charset="-128"/>
                <a:cs typeface="Times New Roman"/>
              </a:rPr>
              <a:t>ただし入院時食事療養費、個室料金、医療保険外治療費については対象外となります。</a:t>
            </a:r>
            <a:endParaRPr lang="en-US" altLang="ja-JP" sz="2000" kern="0" dirty="0" smtClean="0">
              <a:latin typeface="ＭＳ ゴシック" pitchFamily="49" charset="-128"/>
              <a:ea typeface="ＭＳ ゴシック" pitchFamily="49" charset="-128"/>
              <a:cs typeface="Times New Roman"/>
            </a:endParaRPr>
          </a:p>
          <a:p>
            <a:pPr algn="just">
              <a:spcAft>
                <a:spcPts val="0"/>
              </a:spcAft>
            </a:pPr>
            <a:r>
              <a:rPr lang="en-US" altLang="ja-JP" sz="2000" kern="0" dirty="0" smtClean="0">
                <a:latin typeface="ＭＳ ゴシック" pitchFamily="49" charset="-128"/>
                <a:ea typeface="ＭＳ ゴシック" pitchFamily="49" charset="-128"/>
                <a:cs typeface="Times New Roman"/>
              </a:rPr>
              <a:t>21000</a:t>
            </a:r>
            <a:r>
              <a:rPr lang="ja-JP" altLang="en-US" sz="2000" kern="0" dirty="0" smtClean="0">
                <a:latin typeface="ＭＳ ゴシック" pitchFamily="49" charset="-128"/>
                <a:ea typeface="ＭＳ ゴシック" pitchFamily="49" charset="-128"/>
                <a:cs typeface="Times New Roman"/>
              </a:rPr>
              <a:t>円を超える医療費は合算対象</a:t>
            </a:r>
            <a:r>
              <a:rPr lang="en-US" altLang="ja-JP" sz="1600" kern="0" dirty="0" smtClean="0">
                <a:latin typeface="ＭＳ ゴシック" pitchFamily="49" charset="-128"/>
                <a:ea typeface="ＭＳ ゴシック" pitchFamily="49" charset="-128"/>
                <a:cs typeface="Times New Roman"/>
              </a:rPr>
              <a:t>(</a:t>
            </a:r>
            <a:r>
              <a:rPr lang="ja-JP" altLang="en-US" sz="1600" kern="0" dirty="0" smtClean="0">
                <a:latin typeface="ＭＳ ゴシック" pitchFamily="49" charset="-128"/>
                <a:ea typeface="ＭＳ ゴシック" pitchFamily="49" charset="-128"/>
                <a:cs typeface="Times New Roman"/>
              </a:rPr>
              <a:t>入院・外来、他院、世帯、介護）</a:t>
            </a:r>
            <a:endParaRPr lang="ja-JP" altLang="ja-JP" sz="1600" kern="100" dirty="0" smtClean="0">
              <a:latin typeface="ＭＳ ゴシック" pitchFamily="49" charset="-128"/>
              <a:ea typeface="ＭＳ ゴシック" pitchFamily="49" charset="-128"/>
              <a:cs typeface="Times New Roman"/>
            </a:endParaRPr>
          </a:p>
          <a:p>
            <a:pPr algn="just">
              <a:spcAft>
                <a:spcPts val="0"/>
              </a:spcAft>
              <a:buNone/>
            </a:pPr>
            <a:r>
              <a:rPr lang="en-US" altLang="ja-JP" kern="0" dirty="0" smtClean="0">
                <a:latin typeface="Century"/>
                <a:ea typeface="ＭＳ 明朝"/>
                <a:cs typeface="Times New Roman"/>
              </a:rPr>
              <a:t> </a:t>
            </a:r>
            <a:endParaRPr lang="ja-JP" altLang="ja-JP" kern="100" dirty="0" smtClean="0">
              <a:latin typeface="Century"/>
              <a:ea typeface="ＭＳ 明朝"/>
              <a:cs typeface="Times New Roman"/>
            </a:endParaRPr>
          </a:p>
          <a:p>
            <a:endParaRPr kumimoji="1" lang="ja-JP" altLang="en-US" dirty="0"/>
          </a:p>
        </p:txBody>
      </p:sp>
      <p:graphicFrame>
        <p:nvGraphicFramePr>
          <p:cNvPr id="4" name="表 3"/>
          <p:cNvGraphicFramePr>
            <a:graphicFrameLocks noGrp="1"/>
          </p:cNvGraphicFramePr>
          <p:nvPr/>
        </p:nvGraphicFramePr>
        <p:xfrm>
          <a:off x="755576" y="3140968"/>
          <a:ext cx="7704856" cy="3384375"/>
        </p:xfrm>
        <a:graphic>
          <a:graphicData uri="http://schemas.openxmlformats.org/drawingml/2006/table">
            <a:tbl>
              <a:tblPr firstRow="1" bandRow="1">
                <a:tableStyleId>{5C22544A-7EE6-4342-B048-85BDC9FD1C3A}</a:tableStyleId>
              </a:tblPr>
              <a:tblGrid>
                <a:gridCol w="2889321"/>
                <a:gridCol w="2592980"/>
                <a:gridCol w="2222555"/>
              </a:tblGrid>
              <a:tr h="676875">
                <a:tc rowSpan="2">
                  <a:txBody>
                    <a:bodyPr/>
                    <a:lstStyle/>
                    <a:p>
                      <a:pPr algn="just">
                        <a:spcAft>
                          <a:spcPts val="535"/>
                        </a:spcAft>
                      </a:pPr>
                      <a:r>
                        <a:rPr lang="ja-JP" sz="2000" b="1" kern="0" dirty="0">
                          <a:solidFill>
                            <a:srgbClr val="002060"/>
                          </a:solidFill>
                          <a:latin typeface="ＭＳ ゴシック" pitchFamily="49" charset="-128"/>
                          <a:ea typeface="ＭＳ ゴシック" pitchFamily="49" charset="-128"/>
                          <a:cs typeface="メイリオ"/>
                        </a:rPr>
                        <a:t>所得区分</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gridSpan="2">
                  <a:txBody>
                    <a:bodyPr/>
                    <a:lstStyle/>
                    <a:p>
                      <a:pPr algn="just">
                        <a:spcAft>
                          <a:spcPts val="535"/>
                        </a:spcAft>
                      </a:pPr>
                      <a:r>
                        <a:rPr lang="ja-JP" altLang="en-US" sz="1800" b="0" kern="0" dirty="0" smtClean="0">
                          <a:solidFill>
                            <a:schemeClr val="tx1"/>
                          </a:solidFill>
                          <a:latin typeface="ＭＳ ゴシック" pitchFamily="49" charset="-128"/>
                          <a:ea typeface="ＭＳ ゴシック" pitchFamily="49" charset="-128"/>
                          <a:cs typeface="メイリオ"/>
                        </a:rPr>
                        <a:t>　</a:t>
                      </a:r>
                      <a:r>
                        <a:rPr lang="ja-JP" sz="1800" b="0" kern="0" dirty="0" smtClean="0">
                          <a:solidFill>
                            <a:schemeClr val="tx1"/>
                          </a:solidFill>
                          <a:latin typeface="ＭＳ ゴシック" pitchFamily="49" charset="-128"/>
                          <a:ea typeface="ＭＳ ゴシック" pitchFamily="49" charset="-128"/>
                          <a:cs typeface="メイリオ"/>
                        </a:rPr>
                        <a:t>１ヶ月</a:t>
                      </a:r>
                      <a:r>
                        <a:rPr lang="ja-JP" sz="1800" b="0" kern="0" dirty="0">
                          <a:solidFill>
                            <a:schemeClr val="tx1"/>
                          </a:solidFill>
                          <a:latin typeface="ＭＳ ゴシック" pitchFamily="49" charset="-128"/>
                          <a:ea typeface="ＭＳ ゴシック" pitchFamily="49" charset="-128"/>
                          <a:cs typeface="メイリオ"/>
                        </a:rPr>
                        <a:t>当たりの自己負担限度額</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just">
                        <a:spcAft>
                          <a:spcPts val="535"/>
                        </a:spcAft>
                      </a:pPr>
                      <a:endParaRPr lang="ja-JP" sz="1050" kern="100" dirty="0">
                        <a:latin typeface="Century"/>
                        <a:ea typeface="ＭＳ 明朝"/>
                        <a:cs typeface="Times New Roman"/>
                      </a:endParaRPr>
                    </a:p>
                  </a:txBody>
                  <a:tcPr marL="68580" marR="68580" marT="0" marB="0" anchor="ctr"/>
                </a:tc>
              </a:tr>
              <a:tr h="676875">
                <a:tc vMerge="1">
                  <a:txBody>
                    <a:bodyPr/>
                    <a:lstStyle/>
                    <a:p>
                      <a:endParaRPr kumimoji="1" lang="ja-JP" altLang="en-US"/>
                    </a:p>
                  </a:txBody>
                  <a:tcPr/>
                </a:tc>
                <a:tc>
                  <a:txBody>
                    <a:bodyPr/>
                    <a:lstStyle/>
                    <a:p>
                      <a:pPr lvl="1" algn="just">
                        <a:spcAft>
                          <a:spcPts val="535"/>
                        </a:spcAft>
                      </a:pPr>
                      <a:r>
                        <a:rPr lang="ja-JP" sz="1800" b="0" kern="0" dirty="0">
                          <a:solidFill>
                            <a:schemeClr val="tx1"/>
                          </a:solidFill>
                          <a:latin typeface="ＭＳ ゴシック" pitchFamily="49" charset="-128"/>
                          <a:ea typeface="ＭＳ ゴシック" pitchFamily="49" charset="-128"/>
                          <a:cs typeface="メイリオ"/>
                        </a:rPr>
                        <a:t>過去</a:t>
                      </a:r>
                      <a:r>
                        <a:rPr lang="en-US" sz="1800" b="0" kern="0" dirty="0">
                          <a:solidFill>
                            <a:schemeClr val="tx1"/>
                          </a:solidFill>
                          <a:latin typeface="ＭＳ ゴシック" pitchFamily="49" charset="-128"/>
                          <a:ea typeface="ＭＳ ゴシック" pitchFamily="49" charset="-128"/>
                          <a:cs typeface="メイリオ"/>
                        </a:rPr>
                        <a:t>12</a:t>
                      </a:r>
                      <a:r>
                        <a:rPr lang="ja-JP" sz="1800" b="0" kern="0" dirty="0">
                          <a:solidFill>
                            <a:schemeClr val="tx1"/>
                          </a:solidFill>
                          <a:latin typeface="ＭＳ ゴシック" pitchFamily="49" charset="-128"/>
                          <a:ea typeface="ＭＳ ゴシック" pitchFamily="49" charset="-128"/>
                          <a:cs typeface="メイリオ"/>
                        </a:rPr>
                        <a:t>ヶ月</a:t>
                      </a:r>
                      <a:r>
                        <a:rPr lang="ja-JP" sz="1800" b="0" kern="0" dirty="0" smtClean="0">
                          <a:solidFill>
                            <a:schemeClr val="tx1"/>
                          </a:solidFill>
                          <a:latin typeface="ＭＳ ゴシック" pitchFamily="49" charset="-128"/>
                          <a:ea typeface="ＭＳ ゴシック" pitchFamily="49" charset="-128"/>
                          <a:cs typeface="メイリオ"/>
                        </a:rPr>
                        <a:t>の</a:t>
                      </a:r>
                      <a:endParaRPr lang="en-US" altLang="ja-JP" sz="1800" b="0" kern="0" dirty="0" smtClean="0">
                        <a:solidFill>
                          <a:schemeClr val="tx1"/>
                        </a:solidFill>
                        <a:latin typeface="ＭＳ ゴシック" pitchFamily="49" charset="-128"/>
                        <a:ea typeface="ＭＳ ゴシック" pitchFamily="49" charset="-128"/>
                        <a:cs typeface="メイリオ"/>
                      </a:endParaRPr>
                    </a:p>
                    <a:p>
                      <a:pPr lvl="1" algn="just">
                        <a:spcAft>
                          <a:spcPts val="535"/>
                        </a:spcAft>
                      </a:pPr>
                      <a:r>
                        <a:rPr lang="ja-JP" sz="1800" b="0" kern="0" dirty="0" smtClean="0">
                          <a:solidFill>
                            <a:schemeClr val="tx1"/>
                          </a:solidFill>
                          <a:latin typeface="ＭＳ ゴシック" pitchFamily="49" charset="-128"/>
                          <a:ea typeface="ＭＳ ゴシック" pitchFamily="49" charset="-128"/>
                          <a:cs typeface="メイリオ"/>
                        </a:rPr>
                        <a:t>高額</a:t>
                      </a:r>
                      <a:r>
                        <a:rPr lang="ja-JP" sz="1800" b="0" kern="0" dirty="0">
                          <a:solidFill>
                            <a:schemeClr val="tx1"/>
                          </a:solidFill>
                          <a:latin typeface="ＭＳ ゴシック" pitchFamily="49" charset="-128"/>
                          <a:ea typeface="ＭＳ ゴシック" pitchFamily="49" charset="-128"/>
                          <a:cs typeface="メイリオ"/>
                        </a:rPr>
                        <a:t>該当</a:t>
                      </a:r>
                      <a:r>
                        <a:rPr lang="en-US" sz="1800" b="0" kern="0" dirty="0">
                          <a:solidFill>
                            <a:schemeClr val="tx1"/>
                          </a:solidFill>
                          <a:latin typeface="ＭＳ ゴシック" pitchFamily="49" charset="-128"/>
                          <a:ea typeface="ＭＳ ゴシック" pitchFamily="49" charset="-128"/>
                          <a:cs typeface="メイリオ"/>
                        </a:rPr>
                        <a:t>3</a:t>
                      </a:r>
                      <a:r>
                        <a:rPr lang="ja-JP" sz="1800" b="0" kern="0" dirty="0">
                          <a:solidFill>
                            <a:schemeClr val="tx1"/>
                          </a:solidFill>
                          <a:latin typeface="ＭＳ ゴシック" pitchFamily="49" charset="-128"/>
                          <a:ea typeface="ＭＳ ゴシック" pitchFamily="49" charset="-128"/>
                          <a:cs typeface="メイリオ"/>
                        </a:rPr>
                        <a:t>回まで</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lvl="1" algn="just">
                        <a:spcAft>
                          <a:spcPts val="535"/>
                        </a:spcAft>
                      </a:pPr>
                      <a:r>
                        <a:rPr lang="en-US" sz="1800" b="0" kern="0" dirty="0">
                          <a:solidFill>
                            <a:schemeClr val="tx1"/>
                          </a:solidFill>
                          <a:latin typeface="ＭＳ ゴシック" pitchFamily="49" charset="-128"/>
                          <a:ea typeface="ＭＳ ゴシック" pitchFamily="49" charset="-128"/>
                          <a:cs typeface="メイリオ"/>
                        </a:rPr>
                        <a:t>4</a:t>
                      </a:r>
                      <a:r>
                        <a:rPr lang="ja-JP" sz="1800" b="0" kern="0" dirty="0">
                          <a:solidFill>
                            <a:schemeClr val="tx1"/>
                          </a:solidFill>
                          <a:latin typeface="ＭＳ ゴシック" pitchFamily="49" charset="-128"/>
                          <a:ea typeface="ＭＳ ゴシック" pitchFamily="49" charset="-128"/>
                          <a:cs typeface="メイリオ"/>
                        </a:rPr>
                        <a:t>回目以降</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676875">
                <a:tc>
                  <a:txBody>
                    <a:bodyPr/>
                    <a:lstStyle/>
                    <a:p>
                      <a:pPr algn="just">
                        <a:spcAft>
                          <a:spcPts val="0"/>
                        </a:spcAft>
                      </a:pPr>
                      <a:r>
                        <a:rPr lang="ja-JP" sz="2000" b="1" kern="0" dirty="0">
                          <a:solidFill>
                            <a:srgbClr val="002060"/>
                          </a:solidFill>
                          <a:latin typeface="ＭＳ ゴシック" pitchFamily="49" charset="-128"/>
                          <a:ea typeface="ＭＳ ゴシック" pitchFamily="49" charset="-128"/>
                          <a:cs typeface="Times New Roman"/>
                        </a:rPr>
                        <a:t>上位所得者</a:t>
                      </a:r>
                      <a:endParaRPr lang="ja-JP" sz="2000" b="1" kern="100" dirty="0">
                        <a:solidFill>
                          <a:srgbClr val="002060"/>
                        </a:solidFill>
                        <a:latin typeface="ＭＳ ゴシック" pitchFamily="49" charset="-128"/>
                        <a:ea typeface="ＭＳ ゴシック" pitchFamily="49" charset="-128"/>
                        <a:cs typeface="Times New Roman"/>
                      </a:endParaRPr>
                    </a:p>
                    <a:p>
                      <a:pPr algn="just">
                        <a:spcAft>
                          <a:spcPts val="0"/>
                        </a:spcAft>
                      </a:pPr>
                      <a:r>
                        <a:rPr lang="ja-JP" sz="2000" b="1" kern="0" dirty="0">
                          <a:solidFill>
                            <a:srgbClr val="002060"/>
                          </a:solidFill>
                          <a:latin typeface="ＭＳ ゴシック" pitchFamily="49" charset="-128"/>
                          <a:ea typeface="ＭＳ ゴシック" pitchFamily="49" charset="-128"/>
                          <a:cs typeface="Times New Roman"/>
                        </a:rPr>
                        <a:t>（</a:t>
                      </a:r>
                      <a:r>
                        <a:rPr lang="ja-JP" sz="2000" b="1" kern="0" dirty="0" smtClean="0">
                          <a:solidFill>
                            <a:srgbClr val="002060"/>
                          </a:solidFill>
                          <a:latin typeface="ＭＳ ゴシック" pitchFamily="49" charset="-128"/>
                          <a:ea typeface="ＭＳ ゴシック" pitchFamily="49" charset="-128"/>
                          <a:cs typeface="Times New Roman"/>
                        </a:rPr>
                        <a:t>年収約</a:t>
                      </a:r>
                      <a:r>
                        <a:rPr lang="en-US" sz="2000" b="1" kern="0" dirty="0">
                          <a:solidFill>
                            <a:srgbClr val="002060"/>
                          </a:solidFill>
                          <a:latin typeface="ＭＳ ゴシック" pitchFamily="49" charset="-128"/>
                          <a:ea typeface="ＭＳ ゴシック" pitchFamily="49" charset="-128"/>
                          <a:cs typeface="Times New Roman"/>
                        </a:rPr>
                        <a:t>636</a:t>
                      </a:r>
                      <a:r>
                        <a:rPr lang="ja-JP" sz="2000" b="1" kern="0" dirty="0">
                          <a:solidFill>
                            <a:srgbClr val="002060"/>
                          </a:solidFill>
                          <a:latin typeface="ＭＳ ゴシック" pitchFamily="49" charset="-128"/>
                          <a:ea typeface="ＭＳ ゴシック" pitchFamily="49" charset="-128"/>
                          <a:cs typeface="Times New Roman"/>
                        </a:rPr>
                        <a:t>万円以上）</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spcAft>
                          <a:spcPts val="535"/>
                        </a:spcAft>
                      </a:pPr>
                      <a:r>
                        <a:rPr lang="ja-JP" sz="1800" b="0" kern="0" dirty="0">
                          <a:solidFill>
                            <a:schemeClr val="tx1"/>
                          </a:solidFill>
                          <a:latin typeface="ＭＳ ゴシック" pitchFamily="49" charset="-128"/>
                          <a:ea typeface="ＭＳ ゴシック" pitchFamily="49" charset="-128"/>
                          <a:cs typeface="メイリオ"/>
                        </a:rPr>
                        <a:t>約</a:t>
                      </a:r>
                      <a:r>
                        <a:rPr lang="en-US" sz="1800" b="0" kern="0" dirty="0">
                          <a:solidFill>
                            <a:schemeClr val="tx1"/>
                          </a:solidFill>
                          <a:latin typeface="ＭＳ ゴシック" pitchFamily="49" charset="-128"/>
                          <a:ea typeface="ＭＳ ゴシック" pitchFamily="49" charset="-128"/>
                          <a:cs typeface="メイリオ"/>
                        </a:rPr>
                        <a:t>160,000</a:t>
                      </a:r>
                      <a:r>
                        <a:rPr lang="ja-JP" sz="1800" b="0" kern="0" dirty="0">
                          <a:solidFill>
                            <a:schemeClr val="tx1"/>
                          </a:solidFill>
                          <a:latin typeface="ＭＳ ゴシック" pitchFamily="49" charset="-128"/>
                          <a:ea typeface="ＭＳ ゴシック" pitchFamily="49" charset="-128"/>
                          <a:cs typeface="メイリオ"/>
                        </a:rPr>
                        <a:t>円</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535"/>
                        </a:spcAft>
                      </a:pPr>
                      <a:r>
                        <a:rPr lang="en-US" sz="1800" b="0" kern="0" dirty="0">
                          <a:solidFill>
                            <a:schemeClr val="tx1"/>
                          </a:solidFill>
                          <a:latin typeface="ＭＳ ゴシック" pitchFamily="49" charset="-128"/>
                          <a:ea typeface="ＭＳ ゴシック" pitchFamily="49" charset="-128"/>
                          <a:cs typeface="メイリオ"/>
                        </a:rPr>
                        <a:t>83,400</a:t>
                      </a:r>
                      <a:r>
                        <a:rPr lang="ja-JP" sz="1800" b="0" kern="0" dirty="0">
                          <a:solidFill>
                            <a:schemeClr val="tx1"/>
                          </a:solidFill>
                          <a:latin typeface="ＭＳ ゴシック" pitchFamily="49" charset="-128"/>
                          <a:ea typeface="ＭＳ ゴシック" pitchFamily="49" charset="-128"/>
                          <a:cs typeface="メイリオ"/>
                        </a:rPr>
                        <a:t>円</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676875">
                <a:tc>
                  <a:txBody>
                    <a:bodyPr/>
                    <a:lstStyle/>
                    <a:p>
                      <a:pPr algn="just">
                        <a:spcAft>
                          <a:spcPts val="535"/>
                        </a:spcAft>
                      </a:pPr>
                      <a:r>
                        <a:rPr lang="ja-JP" sz="2000" b="1" kern="0">
                          <a:solidFill>
                            <a:srgbClr val="002060"/>
                          </a:solidFill>
                          <a:latin typeface="ＭＳ ゴシック" pitchFamily="49" charset="-128"/>
                          <a:ea typeface="ＭＳ ゴシック" pitchFamily="49" charset="-128"/>
                          <a:cs typeface="メイリオ"/>
                        </a:rPr>
                        <a:t>一般</a:t>
                      </a:r>
                      <a:endParaRPr lang="ja-JP" sz="2000" b="1" kern="10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spcAft>
                          <a:spcPts val="535"/>
                        </a:spcAft>
                      </a:pPr>
                      <a:r>
                        <a:rPr lang="ja-JP" sz="1800" b="0" kern="0" dirty="0">
                          <a:solidFill>
                            <a:schemeClr val="tx1"/>
                          </a:solidFill>
                          <a:latin typeface="ＭＳ ゴシック" pitchFamily="49" charset="-128"/>
                          <a:ea typeface="ＭＳ ゴシック" pitchFamily="49" charset="-128"/>
                          <a:cs typeface="メイリオ"/>
                        </a:rPr>
                        <a:t>約</a:t>
                      </a:r>
                      <a:r>
                        <a:rPr lang="en-US" sz="1800" b="0" kern="0" dirty="0">
                          <a:solidFill>
                            <a:schemeClr val="tx1"/>
                          </a:solidFill>
                          <a:latin typeface="ＭＳ ゴシック" pitchFamily="49" charset="-128"/>
                          <a:ea typeface="ＭＳ ゴシック" pitchFamily="49" charset="-128"/>
                          <a:cs typeface="メイリオ"/>
                        </a:rPr>
                        <a:t>80,000</a:t>
                      </a:r>
                      <a:r>
                        <a:rPr lang="ja-JP" sz="1800" b="0" kern="0" dirty="0">
                          <a:solidFill>
                            <a:schemeClr val="tx1"/>
                          </a:solidFill>
                          <a:latin typeface="ＭＳ ゴシック" pitchFamily="49" charset="-128"/>
                          <a:ea typeface="ＭＳ ゴシック" pitchFamily="49" charset="-128"/>
                          <a:cs typeface="メイリオ"/>
                        </a:rPr>
                        <a:t>円</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535"/>
                        </a:spcAft>
                      </a:pPr>
                      <a:r>
                        <a:rPr lang="en-US" sz="1800" b="0" kern="0" dirty="0">
                          <a:solidFill>
                            <a:schemeClr val="tx1"/>
                          </a:solidFill>
                          <a:latin typeface="ＭＳ ゴシック" pitchFamily="49" charset="-128"/>
                          <a:ea typeface="ＭＳ ゴシック" pitchFamily="49" charset="-128"/>
                          <a:cs typeface="メイリオ"/>
                        </a:rPr>
                        <a:t>44,400</a:t>
                      </a:r>
                      <a:r>
                        <a:rPr lang="ja-JP" sz="1800" b="0" kern="0" dirty="0">
                          <a:solidFill>
                            <a:schemeClr val="tx1"/>
                          </a:solidFill>
                          <a:latin typeface="ＭＳ ゴシック" pitchFamily="49" charset="-128"/>
                          <a:ea typeface="ＭＳ ゴシック" pitchFamily="49" charset="-128"/>
                          <a:cs typeface="メイリオ"/>
                        </a:rPr>
                        <a:t>円</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676875">
                <a:tc>
                  <a:txBody>
                    <a:bodyPr/>
                    <a:lstStyle/>
                    <a:p>
                      <a:pPr algn="just">
                        <a:spcAft>
                          <a:spcPts val="535"/>
                        </a:spcAft>
                      </a:pPr>
                      <a:r>
                        <a:rPr lang="ja-JP" sz="2000" b="1" kern="0" dirty="0" smtClean="0">
                          <a:solidFill>
                            <a:srgbClr val="002060"/>
                          </a:solidFill>
                          <a:latin typeface="ＭＳ ゴシック" pitchFamily="49" charset="-128"/>
                          <a:ea typeface="ＭＳ ゴシック" pitchFamily="49" charset="-128"/>
                          <a:cs typeface="メイリオ"/>
                        </a:rPr>
                        <a:t>低所得者</a:t>
                      </a:r>
                      <a:endParaRPr lang="en-US" altLang="ja-JP" sz="2000" b="1" kern="0" dirty="0" smtClean="0">
                        <a:solidFill>
                          <a:srgbClr val="002060"/>
                        </a:solidFill>
                        <a:latin typeface="ＭＳ ゴシック" pitchFamily="49" charset="-128"/>
                        <a:ea typeface="ＭＳ ゴシック" pitchFamily="49" charset="-128"/>
                        <a:cs typeface="メイリオ"/>
                      </a:endParaRPr>
                    </a:p>
                    <a:p>
                      <a:pPr algn="just">
                        <a:spcAft>
                          <a:spcPts val="535"/>
                        </a:spcAft>
                      </a:pPr>
                      <a:r>
                        <a:rPr lang="ja-JP" sz="2000" b="1" kern="0" dirty="0" smtClean="0">
                          <a:solidFill>
                            <a:srgbClr val="002060"/>
                          </a:solidFill>
                          <a:latin typeface="ＭＳ ゴシック" pitchFamily="49" charset="-128"/>
                          <a:ea typeface="ＭＳ ゴシック" pitchFamily="49" charset="-128"/>
                          <a:cs typeface="メイリオ"/>
                        </a:rPr>
                        <a:t>（</a:t>
                      </a:r>
                      <a:r>
                        <a:rPr lang="ja-JP" sz="2000" b="1" kern="0" dirty="0">
                          <a:solidFill>
                            <a:srgbClr val="002060"/>
                          </a:solidFill>
                          <a:latin typeface="ＭＳ ゴシック" pitchFamily="49" charset="-128"/>
                          <a:ea typeface="ＭＳ ゴシック" pitchFamily="49" charset="-128"/>
                          <a:cs typeface="メイリオ"/>
                        </a:rPr>
                        <a:t>住民税非課税）</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spcAft>
                          <a:spcPts val="535"/>
                        </a:spcAft>
                      </a:pPr>
                      <a:r>
                        <a:rPr lang="en-US" sz="1800" b="0" kern="0" dirty="0">
                          <a:solidFill>
                            <a:schemeClr val="tx1"/>
                          </a:solidFill>
                          <a:latin typeface="ＭＳ ゴシック" pitchFamily="49" charset="-128"/>
                          <a:ea typeface="ＭＳ ゴシック" pitchFamily="49" charset="-128"/>
                          <a:cs typeface="メイリオ"/>
                        </a:rPr>
                        <a:t>35,400</a:t>
                      </a:r>
                      <a:r>
                        <a:rPr lang="ja-JP" sz="1800" b="0" kern="0" dirty="0">
                          <a:solidFill>
                            <a:schemeClr val="tx1"/>
                          </a:solidFill>
                          <a:latin typeface="ＭＳ ゴシック" pitchFamily="49" charset="-128"/>
                          <a:ea typeface="ＭＳ ゴシック" pitchFamily="49" charset="-128"/>
                          <a:cs typeface="メイリオ"/>
                        </a:rPr>
                        <a:t>円</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spcAft>
                          <a:spcPts val="535"/>
                        </a:spcAft>
                      </a:pPr>
                      <a:r>
                        <a:rPr lang="en-US" sz="1800" b="0" kern="0" dirty="0">
                          <a:solidFill>
                            <a:schemeClr val="tx1"/>
                          </a:solidFill>
                          <a:latin typeface="ＭＳ ゴシック" pitchFamily="49" charset="-128"/>
                          <a:ea typeface="ＭＳ ゴシック" pitchFamily="49" charset="-128"/>
                          <a:cs typeface="メイリオ"/>
                        </a:rPr>
                        <a:t>24,600</a:t>
                      </a:r>
                      <a:r>
                        <a:rPr lang="ja-JP" sz="1800" b="0" kern="0" dirty="0">
                          <a:solidFill>
                            <a:schemeClr val="tx1"/>
                          </a:solidFill>
                          <a:latin typeface="ＭＳ ゴシック" pitchFamily="49" charset="-128"/>
                          <a:ea typeface="ＭＳ ゴシック" pitchFamily="49" charset="-128"/>
                          <a:cs typeface="メイリオ"/>
                        </a:rPr>
                        <a:t>円</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5" name="スライド番号プレースホルダ 4"/>
          <p:cNvSpPr>
            <a:spLocks noGrp="1"/>
          </p:cNvSpPr>
          <p:nvPr>
            <p:ph type="sldNum" sz="quarter" idx="12"/>
          </p:nvPr>
        </p:nvSpPr>
        <p:spPr/>
        <p:txBody>
          <a:bodyPr/>
          <a:lstStyle/>
          <a:p>
            <a:fld id="{7C579F6A-F8B1-4A32-8D9F-1EEC59A918CF}"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706090"/>
          </a:xfrm>
        </p:spPr>
        <p:txBody>
          <a:bodyPr>
            <a:normAutofit fontScale="90000"/>
          </a:bodyPr>
          <a:lstStyle/>
          <a:p>
            <a:r>
              <a:rPr lang="ja-JP" altLang="en-US" dirty="0" smtClean="0">
                <a:solidFill>
                  <a:srgbClr val="0060A8"/>
                </a:solidFill>
                <a:latin typeface="HGP創英角ﾎﾟｯﾌﾟ体" pitchFamily="50" charset="-128"/>
                <a:ea typeface="HGP創英角ﾎﾟｯﾌﾟ体" pitchFamily="50" charset="-128"/>
              </a:rPr>
              <a:t>限度額適用認定証</a:t>
            </a:r>
            <a:endParaRPr kumimoji="1" lang="ja-JP" altLang="en-US" dirty="0">
              <a:solidFill>
                <a:srgbClr val="0060A8"/>
              </a:solidFill>
              <a:latin typeface="HGP創英角ﾎﾟｯﾌﾟ体" pitchFamily="50" charset="-128"/>
              <a:ea typeface="HGP創英角ﾎﾟｯﾌﾟ体" pitchFamily="50" charset="-128"/>
            </a:endParaRPr>
          </a:p>
        </p:txBody>
      </p:sp>
      <p:sp>
        <p:nvSpPr>
          <p:cNvPr id="6" name="コンテンツ プレースホルダ 5"/>
          <p:cNvSpPr>
            <a:spLocks noGrp="1"/>
          </p:cNvSpPr>
          <p:nvPr>
            <p:ph idx="1"/>
          </p:nvPr>
        </p:nvSpPr>
        <p:spPr>
          <a:xfrm>
            <a:off x="467544" y="1340768"/>
            <a:ext cx="7467600" cy="4873752"/>
          </a:xfrm>
        </p:spPr>
        <p:txBody>
          <a:bodyPr>
            <a:normAutofit fontScale="85000" lnSpcReduction="10000"/>
          </a:bodyPr>
          <a:lstStyle/>
          <a:p>
            <a:pPr algn="just">
              <a:spcAft>
                <a:spcPts val="0"/>
              </a:spcAft>
            </a:pPr>
            <a:r>
              <a:rPr lang="ja-JP" altLang="ja-JP" kern="100" dirty="0" smtClean="0">
                <a:latin typeface="ＭＳ ゴシック" pitchFamily="49" charset="-128"/>
                <a:ea typeface="ＭＳ ゴシック" pitchFamily="49" charset="-128"/>
                <a:cs typeface="メイリオ"/>
              </a:rPr>
              <a:t>限度額認定証を提示することにより１ヶ月の窓口負担が自己負担限度額までとなります。</a:t>
            </a:r>
            <a:endParaRPr lang="ja-JP" altLang="ja-JP" kern="100" dirty="0" smtClean="0">
              <a:latin typeface="ＭＳ ゴシック" pitchFamily="49" charset="-128"/>
              <a:ea typeface="ＭＳ ゴシック" pitchFamily="49" charset="-128"/>
              <a:cs typeface="Times New Roman"/>
            </a:endParaRPr>
          </a:p>
          <a:p>
            <a:pPr algn="just">
              <a:spcAft>
                <a:spcPts val="0"/>
              </a:spcAft>
            </a:pPr>
            <a:r>
              <a:rPr lang="ja-JP" altLang="ja-JP" kern="100" dirty="0" smtClean="0">
                <a:latin typeface="ＭＳ ゴシック" pitchFamily="49" charset="-128"/>
                <a:ea typeface="ＭＳ ゴシック" pitchFamily="49" charset="-128"/>
                <a:cs typeface="メイリオ"/>
              </a:rPr>
              <a:t>申請先：各種健康保険窓口</a:t>
            </a:r>
            <a:endParaRPr lang="en-US" altLang="ja-JP" kern="100" dirty="0" smtClean="0">
              <a:latin typeface="ＭＳ ゴシック" pitchFamily="49" charset="-128"/>
              <a:ea typeface="ＭＳ ゴシック" pitchFamily="49" charset="-128"/>
              <a:cs typeface="メイリオ"/>
            </a:endParaRPr>
          </a:p>
          <a:p>
            <a:pPr algn="just">
              <a:spcAft>
                <a:spcPts val="0"/>
              </a:spcAft>
              <a:buNone/>
            </a:pPr>
            <a:r>
              <a:rPr lang="ja-JP" altLang="en-US" kern="100" dirty="0" smtClean="0">
                <a:latin typeface="ＭＳ ゴシック" pitchFamily="49" charset="-128"/>
                <a:ea typeface="ＭＳ ゴシック" pitchFamily="49" charset="-128"/>
                <a:cs typeface="メイリオ"/>
              </a:rPr>
              <a:t>　　　　　</a:t>
            </a:r>
            <a:r>
              <a:rPr lang="ja-JP" altLang="ja-JP" kern="100" dirty="0" smtClean="0">
                <a:latin typeface="ＭＳ ゴシック" pitchFamily="49" charset="-128"/>
                <a:ea typeface="ＭＳ ゴシック" pitchFamily="49" charset="-128"/>
                <a:cs typeface="メイリオ"/>
              </a:rPr>
              <a:t>国保：市区役所　　　</a:t>
            </a:r>
            <a:endParaRPr lang="en-US" altLang="ja-JP" kern="100" dirty="0" smtClean="0">
              <a:latin typeface="ＭＳ ゴシック" pitchFamily="49" charset="-128"/>
              <a:ea typeface="ＭＳ ゴシック" pitchFamily="49" charset="-128"/>
              <a:cs typeface="メイリオ"/>
            </a:endParaRPr>
          </a:p>
          <a:p>
            <a:pPr algn="just">
              <a:spcAft>
                <a:spcPts val="0"/>
              </a:spcAft>
              <a:buNone/>
            </a:pPr>
            <a:r>
              <a:rPr lang="ja-JP" altLang="en-US" kern="100" dirty="0" smtClean="0">
                <a:latin typeface="ＭＳ ゴシック" pitchFamily="49" charset="-128"/>
                <a:ea typeface="ＭＳ ゴシック" pitchFamily="49" charset="-128"/>
                <a:cs typeface="メイリオ"/>
              </a:rPr>
              <a:t>　　　　　</a:t>
            </a:r>
            <a:r>
              <a:rPr lang="ja-JP" altLang="ja-JP" kern="100" dirty="0" smtClean="0">
                <a:latin typeface="ＭＳ ゴシック" pitchFamily="49" charset="-128"/>
                <a:ea typeface="ＭＳ ゴシック" pitchFamily="49" charset="-128"/>
                <a:cs typeface="メイリオ"/>
              </a:rPr>
              <a:t>社保：全国健康保険協会</a:t>
            </a:r>
            <a:endParaRPr lang="en-US" altLang="ja-JP" kern="100" dirty="0" smtClean="0">
              <a:latin typeface="ＭＳ ゴシック" pitchFamily="49" charset="-128"/>
              <a:ea typeface="ＭＳ ゴシック" pitchFamily="49" charset="-128"/>
              <a:cs typeface="メイリオ"/>
            </a:endParaRPr>
          </a:p>
          <a:p>
            <a:pPr algn="just">
              <a:spcAft>
                <a:spcPts val="0"/>
              </a:spcAft>
              <a:buNone/>
            </a:pPr>
            <a:r>
              <a:rPr lang="ja-JP" altLang="en-US" kern="100" dirty="0" smtClean="0">
                <a:latin typeface="ＭＳ ゴシック" pitchFamily="49" charset="-128"/>
                <a:ea typeface="ＭＳ ゴシック" pitchFamily="49" charset="-128"/>
                <a:cs typeface="メイリオ"/>
              </a:rPr>
              <a:t>　　　　　</a:t>
            </a:r>
            <a:r>
              <a:rPr lang="ja-JP" altLang="ja-JP" kern="100" dirty="0" smtClean="0">
                <a:latin typeface="ＭＳ ゴシック" pitchFamily="49" charset="-128"/>
                <a:ea typeface="ＭＳ ゴシック" pitchFamily="49" charset="-128"/>
                <a:cs typeface="メイリオ"/>
              </a:rPr>
              <a:t>組合：職場</a:t>
            </a:r>
            <a:endParaRPr lang="ja-JP" altLang="ja-JP" kern="100" dirty="0" smtClean="0">
              <a:latin typeface="ＭＳ ゴシック" pitchFamily="49" charset="-128"/>
              <a:ea typeface="ＭＳ ゴシック" pitchFamily="49" charset="-128"/>
              <a:cs typeface="Times New Roman"/>
            </a:endParaRPr>
          </a:p>
          <a:p>
            <a:pPr algn="just">
              <a:spcAft>
                <a:spcPts val="0"/>
              </a:spcAft>
              <a:buNone/>
            </a:pPr>
            <a:r>
              <a:rPr lang="ja-JP" altLang="en-US" kern="100" dirty="0" smtClean="0">
                <a:latin typeface="ＭＳ ゴシック" pitchFamily="49" charset="-128"/>
                <a:ea typeface="ＭＳ ゴシック" pitchFamily="49" charset="-128"/>
                <a:cs typeface="メイリオ"/>
              </a:rPr>
              <a:t>　</a:t>
            </a:r>
            <a:r>
              <a:rPr lang="ja-JP" altLang="ja-JP" kern="100" dirty="0" smtClean="0">
                <a:latin typeface="ＭＳ ゴシック" pitchFamily="49" charset="-128"/>
                <a:ea typeface="ＭＳ ゴシック" pitchFamily="49" charset="-128"/>
                <a:cs typeface="メイリオ"/>
              </a:rPr>
              <a:t>※申請した月のはじめから適用されます。</a:t>
            </a:r>
            <a:endParaRPr lang="ja-JP" altLang="ja-JP" kern="100" dirty="0" smtClean="0">
              <a:latin typeface="ＭＳ ゴシック" pitchFamily="49" charset="-128"/>
              <a:ea typeface="ＭＳ ゴシック" pitchFamily="49" charset="-128"/>
              <a:cs typeface="Times New Roman"/>
            </a:endParaRPr>
          </a:p>
          <a:p>
            <a:pPr algn="just">
              <a:spcAft>
                <a:spcPts val="0"/>
              </a:spcAft>
              <a:buNone/>
            </a:pPr>
            <a:r>
              <a:rPr lang="ja-JP" altLang="en-US" kern="100" dirty="0" smtClean="0">
                <a:latin typeface="ＭＳ ゴシック" pitchFamily="49" charset="-128"/>
                <a:ea typeface="ＭＳ ゴシック" pitchFamily="49" charset="-128"/>
                <a:cs typeface="メイリオ"/>
              </a:rPr>
              <a:t>　</a:t>
            </a:r>
            <a:r>
              <a:rPr lang="ja-JP" altLang="ja-JP" kern="100" dirty="0" smtClean="0">
                <a:latin typeface="ＭＳ ゴシック" pitchFamily="49" charset="-128"/>
                <a:ea typeface="ＭＳ ゴシック" pitchFamily="49" charset="-128"/>
                <a:cs typeface="メイリオ"/>
              </a:rPr>
              <a:t>※上記、高額療養費の払い戻し手続きが不要</a:t>
            </a:r>
            <a:endParaRPr lang="en-US" altLang="ja-JP" kern="100" dirty="0" smtClean="0">
              <a:latin typeface="ＭＳ ゴシック" pitchFamily="49" charset="-128"/>
              <a:ea typeface="ＭＳ ゴシック" pitchFamily="49" charset="-128"/>
              <a:cs typeface="メイリオ"/>
            </a:endParaRPr>
          </a:p>
          <a:p>
            <a:pPr algn="just">
              <a:spcAft>
                <a:spcPts val="0"/>
              </a:spcAft>
              <a:buNone/>
            </a:pPr>
            <a:r>
              <a:rPr lang="ja-JP" altLang="en-US" kern="100" dirty="0">
                <a:latin typeface="ＭＳ ゴシック" pitchFamily="49" charset="-128"/>
                <a:ea typeface="ＭＳ ゴシック" pitchFamily="49" charset="-128"/>
                <a:cs typeface="メイリオ"/>
              </a:rPr>
              <a:t>　</a:t>
            </a:r>
            <a:r>
              <a:rPr lang="ja-JP" altLang="en-US" kern="100" dirty="0" smtClean="0">
                <a:latin typeface="ＭＳ ゴシック" pitchFamily="49" charset="-128"/>
                <a:ea typeface="ＭＳ ゴシック" pitchFamily="49" charset="-128"/>
                <a:cs typeface="メイリオ"/>
              </a:rPr>
              <a:t>　</a:t>
            </a:r>
            <a:r>
              <a:rPr lang="ja-JP" altLang="ja-JP" kern="100" dirty="0" smtClean="0">
                <a:latin typeface="ＭＳ ゴシック" pitchFamily="49" charset="-128"/>
                <a:ea typeface="ＭＳ ゴシック" pitchFamily="49" charset="-128"/>
                <a:cs typeface="メイリオ"/>
              </a:rPr>
              <a:t>になります。</a:t>
            </a:r>
            <a:endParaRPr lang="ja-JP" altLang="ja-JP" kern="100" dirty="0" smtClean="0">
              <a:latin typeface="ＭＳ ゴシック" pitchFamily="49" charset="-128"/>
              <a:ea typeface="ＭＳ ゴシック" pitchFamily="49" charset="-128"/>
              <a:cs typeface="Times New Roman"/>
            </a:endParaRPr>
          </a:p>
          <a:p>
            <a:pPr algn="just">
              <a:spcAft>
                <a:spcPts val="0"/>
              </a:spcAft>
              <a:buNone/>
            </a:pPr>
            <a:r>
              <a:rPr lang="ja-JP" altLang="en-US" kern="100" dirty="0" smtClean="0">
                <a:latin typeface="ＭＳ ゴシック" pitchFamily="49" charset="-128"/>
                <a:ea typeface="ＭＳ ゴシック" pitchFamily="49" charset="-128"/>
                <a:cs typeface="メイリオ"/>
              </a:rPr>
              <a:t>　</a:t>
            </a:r>
            <a:r>
              <a:rPr lang="ja-JP" altLang="ja-JP" kern="100" dirty="0" smtClean="0">
                <a:latin typeface="ＭＳ ゴシック" pitchFamily="49" charset="-128"/>
                <a:ea typeface="ＭＳ ゴシック" pitchFamily="49" charset="-128"/>
                <a:cs typeface="メイリオ"/>
              </a:rPr>
              <a:t>※外来受診についても利用できます。</a:t>
            </a:r>
            <a:endParaRPr lang="ja-JP" altLang="ja-JP" kern="100" dirty="0">
              <a:latin typeface="ＭＳ ゴシック" pitchFamily="49" charset="-128"/>
              <a:ea typeface="ＭＳ ゴシック" pitchFamily="49" charset="-128"/>
              <a:cs typeface="Times New Roman"/>
            </a:endParaRPr>
          </a:p>
        </p:txBody>
      </p:sp>
      <p:sp>
        <p:nvSpPr>
          <p:cNvPr id="4" name="スライド番号プレースホルダ 3"/>
          <p:cNvSpPr>
            <a:spLocks noGrp="1"/>
          </p:cNvSpPr>
          <p:nvPr>
            <p:ph type="sldNum" sz="quarter" idx="12"/>
          </p:nvPr>
        </p:nvSpPr>
        <p:spPr/>
        <p:txBody>
          <a:bodyPr/>
          <a:lstStyle/>
          <a:p>
            <a:fld id="{7C579F6A-F8B1-4A32-8D9F-1EEC59A918CF}" type="slidenum">
              <a:rPr kumimoji="1" lang="ja-JP" altLang="en-US" smtClean="0"/>
              <a:pPr/>
              <a:t>5</a:t>
            </a:fld>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7467600" cy="1152128"/>
          </a:xfrm>
        </p:spPr>
        <p:txBody>
          <a:bodyPr>
            <a:normAutofit fontScale="90000"/>
          </a:bodyPr>
          <a:lstStyle/>
          <a:p>
            <a:pPr>
              <a:spcAft>
                <a:spcPts val="1075"/>
              </a:spcAft>
            </a:pPr>
            <a:r>
              <a:rPr lang="ja-JP" altLang="ja-JP" dirty="0" smtClean="0"/>
              <a:t/>
            </a:r>
            <a:br>
              <a:rPr lang="ja-JP" altLang="ja-JP" dirty="0" smtClean="0"/>
            </a:br>
            <a:r>
              <a:rPr lang="ja-JP" altLang="ja-JP" sz="3600" b="1" kern="0" dirty="0" smtClean="0">
                <a:solidFill>
                  <a:srgbClr val="0060A8"/>
                </a:solidFill>
                <a:latin typeface="HGP創英角ﾎﾟｯﾌﾟ体" pitchFamily="50" charset="-128"/>
                <a:ea typeface="HGP創英角ﾎﾟｯﾌﾟ体" pitchFamily="50" charset="-128"/>
                <a:cs typeface="Times New Roman"/>
              </a:rPr>
              <a:t>小児慢性特定疾患</a:t>
            </a:r>
            <a:r>
              <a:rPr lang="ja-JP" altLang="ja-JP" sz="3600" kern="100" dirty="0" smtClean="0">
                <a:solidFill>
                  <a:srgbClr val="0060A8"/>
                </a:solidFill>
                <a:latin typeface="Century"/>
                <a:ea typeface="ＭＳ 明朝"/>
                <a:cs typeface="Times New Roman"/>
              </a:rPr>
              <a:t/>
            </a:r>
            <a:br>
              <a:rPr lang="ja-JP" altLang="ja-JP" sz="3600" kern="100" dirty="0" smtClean="0">
                <a:solidFill>
                  <a:srgbClr val="0060A8"/>
                </a:solidFill>
                <a:latin typeface="Century"/>
                <a:ea typeface="ＭＳ 明朝"/>
                <a:cs typeface="Times New Roman"/>
              </a:rPr>
            </a:br>
            <a:endParaRPr kumimoji="1" lang="ja-JP" altLang="en-US" sz="3600" dirty="0">
              <a:solidFill>
                <a:srgbClr val="0060A8"/>
              </a:solidFill>
            </a:endParaRPr>
          </a:p>
        </p:txBody>
      </p:sp>
      <p:sp>
        <p:nvSpPr>
          <p:cNvPr id="4" name="コンテンツ プレースホルダ 3"/>
          <p:cNvSpPr>
            <a:spLocks noGrp="1"/>
          </p:cNvSpPr>
          <p:nvPr>
            <p:ph idx="1"/>
          </p:nvPr>
        </p:nvSpPr>
        <p:spPr>
          <a:xfrm>
            <a:off x="395536" y="1025352"/>
            <a:ext cx="8219256" cy="5832648"/>
          </a:xfrm>
        </p:spPr>
        <p:txBody>
          <a:bodyPr/>
          <a:lstStyle/>
          <a:p>
            <a:pPr algn="just">
              <a:spcAft>
                <a:spcPts val="0"/>
              </a:spcAft>
            </a:pPr>
            <a:r>
              <a:rPr lang="ja-JP" altLang="ja-JP" sz="2000" kern="0" dirty="0" smtClean="0">
                <a:latin typeface="ＭＳ ゴシック" pitchFamily="49" charset="-128"/>
                <a:ea typeface="ＭＳ ゴシック" pitchFamily="49" charset="-128"/>
                <a:cs typeface="Times New Roman"/>
              </a:rPr>
              <a:t>指定の慢性特定疾患の診断がついている児童（</a:t>
            </a:r>
            <a:r>
              <a:rPr lang="en-US" altLang="ja-JP" sz="2000" kern="0" dirty="0" smtClean="0">
                <a:latin typeface="ＭＳ ゴシック" pitchFamily="49" charset="-128"/>
                <a:ea typeface="ＭＳ ゴシック" pitchFamily="49" charset="-128"/>
                <a:cs typeface="Times New Roman"/>
              </a:rPr>
              <a:t>18</a:t>
            </a:r>
            <a:r>
              <a:rPr lang="ja-JP" altLang="ja-JP" sz="2000" kern="0" dirty="0" smtClean="0">
                <a:latin typeface="ＭＳ ゴシック" pitchFamily="49" charset="-128"/>
                <a:ea typeface="ＭＳ ゴシック" pitchFamily="49" charset="-128"/>
                <a:cs typeface="Times New Roman"/>
              </a:rPr>
              <a:t>歳未満）に、入院・通院に必要な医療費と入院時食事療養費、指定訪問看護にかかる費用が給付される制度です</a:t>
            </a:r>
            <a:r>
              <a:rPr lang="ja-JP" altLang="ja-JP" kern="0" dirty="0" smtClean="0">
                <a:latin typeface="ＭＳ ゴシック" pitchFamily="49" charset="-128"/>
                <a:ea typeface="ＭＳ ゴシック" pitchFamily="49" charset="-128"/>
                <a:cs typeface="Times New Roman"/>
              </a:rPr>
              <a:t>。</a:t>
            </a:r>
            <a:endParaRPr lang="ja-JP" altLang="ja-JP" kern="100" dirty="0" smtClean="0">
              <a:latin typeface="ＭＳ ゴシック" pitchFamily="49" charset="-128"/>
              <a:ea typeface="ＭＳ ゴシック" pitchFamily="49" charset="-128"/>
              <a:cs typeface="Times New Roman"/>
            </a:endParaRPr>
          </a:p>
          <a:p>
            <a:endParaRPr kumimoji="1" lang="ja-JP" altLang="en-US" dirty="0"/>
          </a:p>
        </p:txBody>
      </p:sp>
      <p:graphicFrame>
        <p:nvGraphicFramePr>
          <p:cNvPr id="5" name="表 4"/>
          <p:cNvGraphicFramePr>
            <a:graphicFrameLocks noGrp="1"/>
          </p:cNvGraphicFramePr>
          <p:nvPr/>
        </p:nvGraphicFramePr>
        <p:xfrm>
          <a:off x="539552" y="2420888"/>
          <a:ext cx="8352928" cy="4006128"/>
        </p:xfrm>
        <a:graphic>
          <a:graphicData uri="http://schemas.openxmlformats.org/drawingml/2006/table">
            <a:tbl>
              <a:tblPr firstRow="1" bandRow="1">
                <a:tableStyleId>{69CF1AB2-1976-4502-BF36-3FF5EA218861}</a:tableStyleId>
              </a:tblPr>
              <a:tblGrid>
                <a:gridCol w="1800200"/>
                <a:gridCol w="6552728"/>
              </a:tblGrid>
              <a:tr h="333721">
                <a:tc>
                  <a:txBody>
                    <a:bodyPr/>
                    <a:lstStyle/>
                    <a:p>
                      <a:pPr algn="just">
                        <a:spcAft>
                          <a:spcPts val="535"/>
                        </a:spcAft>
                      </a:pPr>
                      <a:r>
                        <a:rPr lang="ja-JP" sz="2000" b="1" kern="0" dirty="0">
                          <a:solidFill>
                            <a:srgbClr val="002060"/>
                          </a:solidFill>
                          <a:latin typeface="ＭＳ ゴシック" pitchFamily="49" charset="-128"/>
                          <a:ea typeface="ＭＳ ゴシック" pitchFamily="49" charset="-128"/>
                          <a:cs typeface="メイリオ"/>
                        </a:rPr>
                        <a:t>担当窓口</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lvl="0" algn="just">
                        <a:spcAft>
                          <a:spcPts val="535"/>
                        </a:spcAft>
                      </a:pPr>
                      <a:r>
                        <a:rPr lang="ja-JP" sz="1600" b="0" kern="0" dirty="0">
                          <a:solidFill>
                            <a:schemeClr val="tx1"/>
                          </a:solidFill>
                          <a:latin typeface="ＭＳ ゴシック" pitchFamily="49" charset="-128"/>
                          <a:ea typeface="ＭＳ ゴシック" pitchFamily="49" charset="-128"/>
                          <a:cs typeface="メイリオ"/>
                        </a:rPr>
                        <a:t>住所地の保健所</a:t>
                      </a:r>
                      <a:endParaRPr lang="ja-JP" sz="16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789116">
                <a:tc>
                  <a:txBody>
                    <a:bodyPr/>
                    <a:lstStyle/>
                    <a:p>
                      <a:pPr algn="just">
                        <a:spcAft>
                          <a:spcPts val="535"/>
                        </a:spcAft>
                      </a:pPr>
                      <a:r>
                        <a:rPr lang="ja-JP" sz="2000" b="1" kern="0" dirty="0">
                          <a:solidFill>
                            <a:srgbClr val="002060"/>
                          </a:solidFill>
                          <a:latin typeface="ＭＳ ゴシック" pitchFamily="49" charset="-128"/>
                          <a:ea typeface="ＭＳ ゴシック" pitchFamily="49" charset="-128"/>
                          <a:cs typeface="メイリオ"/>
                        </a:rPr>
                        <a:t>必要書類</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lvl="0" algn="just">
                        <a:spcAft>
                          <a:spcPts val="535"/>
                        </a:spcAft>
                      </a:pPr>
                      <a:r>
                        <a:rPr lang="ja-JP" sz="1600" b="0" kern="0" dirty="0" smtClean="0">
                          <a:solidFill>
                            <a:schemeClr val="tx1"/>
                          </a:solidFill>
                          <a:latin typeface="ＭＳ ゴシック" pitchFamily="49" charset="-128"/>
                          <a:ea typeface="ＭＳ ゴシック" pitchFamily="49" charset="-128"/>
                          <a:cs typeface="メイリオ"/>
                        </a:rPr>
                        <a:t>申請書</a:t>
                      </a:r>
                      <a:r>
                        <a:rPr lang="ja-JP" altLang="en-US" sz="1600" b="0" kern="0" dirty="0" smtClean="0">
                          <a:solidFill>
                            <a:schemeClr val="tx1"/>
                          </a:solidFill>
                          <a:latin typeface="ＭＳ ゴシック" pitchFamily="49" charset="-128"/>
                          <a:ea typeface="ＭＳ ゴシック" pitchFamily="49" charset="-128"/>
                          <a:cs typeface="メイリオ"/>
                        </a:rPr>
                        <a:t>・</a:t>
                      </a:r>
                      <a:r>
                        <a:rPr lang="ja-JP" sz="1600" b="0" kern="0" dirty="0" smtClean="0">
                          <a:solidFill>
                            <a:schemeClr val="tx1"/>
                          </a:solidFill>
                          <a:latin typeface="ＭＳ ゴシック" pitchFamily="49" charset="-128"/>
                          <a:ea typeface="ＭＳ ゴシック" pitchFamily="49" charset="-128"/>
                          <a:cs typeface="メイリオ"/>
                        </a:rPr>
                        <a:t>医師</a:t>
                      </a:r>
                      <a:r>
                        <a:rPr lang="ja-JP" sz="1600" b="0" kern="0" dirty="0">
                          <a:solidFill>
                            <a:schemeClr val="tx1"/>
                          </a:solidFill>
                          <a:latin typeface="ＭＳ ゴシック" pitchFamily="49" charset="-128"/>
                          <a:ea typeface="ＭＳ ゴシック" pitchFamily="49" charset="-128"/>
                          <a:cs typeface="メイリオ"/>
                        </a:rPr>
                        <a:t>の意見書（病院ごとに作成</a:t>
                      </a:r>
                      <a:r>
                        <a:rPr lang="ja-JP" sz="1600" b="0" kern="0" dirty="0" smtClean="0">
                          <a:solidFill>
                            <a:schemeClr val="tx1"/>
                          </a:solidFill>
                          <a:latin typeface="ＭＳ ゴシック" pitchFamily="49" charset="-128"/>
                          <a:ea typeface="ＭＳ ゴシック" pitchFamily="49" charset="-128"/>
                          <a:cs typeface="メイリオ"/>
                        </a:rPr>
                        <a:t>）</a:t>
                      </a:r>
                      <a:r>
                        <a:rPr lang="ja-JP" altLang="en-US" sz="1600" b="0" kern="0" dirty="0" smtClean="0">
                          <a:solidFill>
                            <a:schemeClr val="tx1"/>
                          </a:solidFill>
                          <a:latin typeface="ＭＳ ゴシック" pitchFamily="49" charset="-128"/>
                          <a:ea typeface="ＭＳ ゴシック" pitchFamily="49" charset="-128"/>
                          <a:cs typeface="メイリオ"/>
                        </a:rPr>
                        <a:t>・</a:t>
                      </a:r>
                      <a:r>
                        <a:rPr lang="ja-JP" sz="1600" b="0" kern="0" dirty="0" smtClean="0">
                          <a:solidFill>
                            <a:schemeClr val="tx1"/>
                          </a:solidFill>
                          <a:latin typeface="ＭＳ ゴシック" pitchFamily="49" charset="-128"/>
                          <a:ea typeface="ＭＳ ゴシック" pitchFamily="49" charset="-128"/>
                          <a:cs typeface="メイリオ"/>
                        </a:rPr>
                        <a:t>健康</a:t>
                      </a:r>
                      <a:r>
                        <a:rPr lang="ja-JP" altLang="en-US" sz="1600" b="0" kern="0" dirty="0" smtClean="0">
                          <a:solidFill>
                            <a:schemeClr val="tx1"/>
                          </a:solidFill>
                          <a:latin typeface="ＭＳ ゴシック" pitchFamily="49" charset="-128"/>
                          <a:ea typeface="ＭＳ ゴシック" pitchFamily="49" charset="-128"/>
                          <a:cs typeface="メイリオ"/>
                        </a:rPr>
                        <a:t>保険証</a:t>
                      </a:r>
                      <a:endParaRPr lang="en-US" altLang="ja-JP" sz="1600" b="0" kern="0" dirty="0" smtClean="0">
                        <a:solidFill>
                          <a:schemeClr val="tx1"/>
                        </a:solidFill>
                        <a:latin typeface="ＭＳ ゴシック" pitchFamily="49" charset="-128"/>
                        <a:ea typeface="ＭＳ ゴシック" pitchFamily="49" charset="-128"/>
                        <a:cs typeface="メイリオ"/>
                      </a:endParaRPr>
                    </a:p>
                    <a:p>
                      <a:pPr lvl="0" algn="just">
                        <a:spcAft>
                          <a:spcPts val="535"/>
                        </a:spcAft>
                      </a:pPr>
                      <a:r>
                        <a:rPr lang="ja-JP" altLang="en-US" sz="1600" b="0" kern="0" dirty="0" smtClean="0">
                          <a:solidFill>
                            <a:schemeClr val="tx1"/>
                          </a:solidFill>
                          <a:latin typeface="ＭＳ ゴシック" pitchFamily="49" charset="-128"/>
                          <a:ea typeface="ＭＳ ゴシック" pitchFamily="49" charset="-128"/>
                          <a:cs typeface="メイリオ"/>
                        </a:rPr>
                        <a:t>・</a:t>
                      </a:r>
                      <a:r>
                        <a:rPr lang="ja-JP" sz="1600" b="0" kern="0" dirty="0" smtClean="0">
                          <a:solidFill>
                            <a:schemeClr val="tx1"/>
                          </a:solidFill>
                          <a:latin typeface="ＭＳ ゴシック" pitchFamily="49" charset="-128"/>
                          <a:ea typeface="ＭＳ ゴシック" pitchFamily="49" charset="-128"/>
                          <a:cs typeface="メイリオ"/>
                        </a:rPr>
                        <a:t>世帯</a:t>
                      </a:r>
                      <a:r>
                        <a:rPr lang="ja-JP" sz="1600" b="0" kern="0" dirty="0">
                          <a:solidFill>
                            <a:schemeClr val="tx1"/>
                          </a:solidFill>
                          <a:latin typeface="ＭＳ ゴシック" pitchFamily="49" charset="-128"/>
                          <a:ea typeface="ＭＳ ゴシック" pitchFamily="49" charset="-128"/>
                          <a:cs typeface="メイリオ"/>
                        </a:rPr>
                        <a:t>の所得</a:t>
                      </a:r>
                      <a:r>
                        <a:rPr lang="ja-JP" sz="1600" b="0" kern="0" dirty="0" smtClean="0">
                          <a:solidFill>
                            <a:schemeClr val="tx1"/>
                          </a:solidFill>
                          <a:latin typeface="ＭＳ ゴシック" pitchFamily="49" charset="-128"/>
                          <a:ea typeface="ＭＳ ゴシック" pitchFamily="49" charset="-128"/>
                          <a:cs typeface="メイリオ"/>
                        </a:rPr>
                        <a:t>証明</a:t>
                      </a:r>
                      <a:r>
                        <a:rPr lang="ja-JP" altLang="en-US" sz="1600" b="0" kern="0" dirty="0" smtClean="0">
                          <a:solidFill>
                            <a:schemeClr val="tx1"/>
                          </a:solidFill>
                          <a:latin typeface="ＭＳ ゴシック" pitchFamily="49" charset="-128"/>
                          <a:ea typeface="ＭＳ ゴシック" pitchFamily="49" charset="-128"/>
                          <a:cs typeface="メイリオ"/>
                        </a:rPr>
                        <a:t>・</a:t>
                      </a:r>
                      <a:r>
                        <a:rPr lang="ja-JP" sz="1600" b="0" kern="0" dirty="0" smtClean="0">
                          <a:solidFill>
                            <a:schemeClr val="tx1"/>
                          </a:solidFill>
                          <a:latin typeface="ＭＳ ゴシック" pitchFamily="49" charset="-128"/>
                          <a:ea typeface="ＭＳ ゴシック" pitchFamily="49" charset="-128"/>
                          <a:cs typeface="メイリオ"/>
                        </a:rPr>
                        <a:t>世帯調書</a:t>
                      </a:r>
                      <a:r>
                        <a:rPr lang="ja-JP" altLang="en-US" sz="1600" b="0" kern="0" dirty="0" smtClean="0">
                          <a:solidFill>
                            <a:schemeClr val="tx1"/>
                          </a:solidFill>
                          <a:latin typeface="ＭＳ ゴシック" pitchFamily="49" charset="-128"/>
                          <a:ea typeface="ＭＳ ゴシック" pitchFamily="49" charset="-128"/>
                          <a:cs typeface="メイリオ"/>
                        </a:rPr>
                        <a:t>・</a:t>
                      </a:r>
                      <a:r>
                        <a:rPr lang="ja-JP" sz="1600" b="0" kern="0" dirty="0" smtClean="0">
                          <a:solidFill>
                            <a:schemeClr val="tx1"/>
                          </a:solidFill>
                          <a:latin typeface="ＭＳ ゴシック" pitchFamily="49" charset="-128"/>
                          <a:ea typeface="ＭＳ ゴシック" pitchFamily="49" charset="-128"/>
                          <a:cs typeface="メイリオ"/>
                        </a:rPr>
                        <a:t>同意書</a:t>
                      </a:r>
                      <a:r>
                        <a:rPr lang="ja-JP" altLang="en-US" sz="1600" b="0" kern="0" dirty="0" smtClean="0">
                          <a:solidFill>
                            <a:schemeClr val="tx1"/>
                          </a:solidFill>
                          <a:latin typeface="ＭＳ ゴシック" pitchFamily="49" charset="-128"/>
                          <a:ea typeface="ＭＳ ゴシック" pitchFamily="49" charset="-128"/>
                          <a:cs typeface="メイリオ"/>
                        </a:rPr>
                        <a:t>・</a:t>
                      </a:r>
                      <a:r>
                        <a:rPr lang="ja-JP" sz="1600" b="0" kern="0" dirty="0" smtClean="0">
                          <a:solidFill>
                            <a:schemeClr val="tx1"/>
                          </a:solidFill>
                          <a:latin typeface="ＭＳ ゴシック" pitchFamily="49" charset="-128"/>
                          <a:ea typeface="ＭＳ ゴシック" pitchFamily="49" charset="-128"/>
                          <a:cs typeface="メイリオ"/>
                        </a:rPr>
                        <a:t>印鑑</a:t>
                      </a:r>
                      <a:endParaRPr lang="ja-JP" sz="16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263193">
                <a:tc>
                  <a:txBody>
                    <a:bodyPr/>
                    <a:lstStyle/>
                    <a:p>
                      <a:pPr algn="just">
                        <a:spcAft>
                          <a:spcPts val="0"/>
                        </a:spcAft>
                      </a:pPr>
                      <a:r>
                        <a:rPr lang="ja-JP" sz="2000" b="1" kern="0" dirty="0">
                          <a:solidFill>
                            <a:srgbClr val="002060"/>
                          </a:solidFill>
                          <a:latin typeface="ＭＳ ゴシック" pitchFamily="49" charset="-128"/>
                          <a:ea typeface="ＭＳ ゴシック" pitchFamily="49" charset="-128"/>
                          <a:cs typeface="Times New Roman"/>
                        </a:rPr>
                        <a:t>自己負担額</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lvl="0" algn="just">
                        <a:spcAft>
                          <a:spcPts val="535"/>
                        </a:spcAft>
                      </a:pPr>
                      <a:r>
                        <a:rPr lang="ja-JP" sz="1600" b="0" kern="0" dirty="0">
                          <a:solidFill>
                            <a:schemeClr val="tx1"/>
                          </a:solidFill>
                          <a:latin typeface="ＭＳ ゴシック" pitchFamily="49" charset="-128"/>
                          <a:ea typeface="ＭＳ ゴシック" pitchFamily="49" charset="-128"/>
                          <a:cs typeface="メイリオ"/>
                        </a:rPr>
                        <a:t>所得に応じて自己</a:t>
                      </a:r>
                      <a:r>
                        <a:rPr lang="ja-JP" sz="1600" b="0" kern="0" dirty="0" smtClean="0">
                          <a:solidFill>
                            <a:schemeClr val="tx1"/>
                          </a:solidFill>
                          <a:latin typeface="ＭＳ ゴシック" pitchFamily="49" charset="-128"/>
                          <a:ea typeface="ＭＳ ゴシック" pitchFamily="49" charset="-128"/>
                          <a:cs typeface="メイリオ"/>
                        </a:rPr>
                        <a:t>負担</a:t>
                      </a:r>
                      <a:r>
                        <a:rPr lang="ja-JP" altLang="en-US" sz="1600" b="0" kern="0" dirty="0" smtClean="0">
                          <a:solidFill>
                            <a:schemeClr val="tx1"/>
                          </a:solidFill>
                          <a:latin typeface="ＭＳ ゴシック" pitchFamily="49" charset="-128"/>
                          <a:ea typeface="ＭＳ ゴシック" pitchFamily="49" charset="-128"/>
                          <a:cs typeface="メイリオ"/>
                        </a:rPr>
                        <a:t>あり</a:t>
                      </a:r>
                      <a:r>
                        <a:rPr lang="ja-JP" sz="1600" b="0" kern="0" dirty="0" smtClean="0">
                          <a:solidFill>
                            <a:schemeClr val="tx1"/>
                          </a:solidFill>
                          <a:latin typeface="ＭＳ ゴシック" pitchFamily="49" charset="-128"/>
                          <a:ea typeface="ＭＳ ゴシック" pitchFamily="49" charset="-128"/>
                          <a:cs typeface="メイリオ"/>
                        </a:rPr>
                        <a:t>。</a:t>
                      </a:r>
                      <a:endParaRPr lang="ja-JP" sz="1600" b="0" kern="100" dirty="0">
                        <a:solidFill>
                          <a:schemeClr val="tx1"/>
                        </a:solidFill>
                        <a:latin typeface="ＭＳ ゴシック" pitchFamily="49" charset="-128"/>
                        <a:ea typeface="ＭＳ ゴシック" pitchFamily="49" charset="-128"/>
                        <a:cs typeface="Times New Roman"/>
                      </a:endParaRPr>
                    </a:p>
                    <a:p>
                      <a:pPr lvl="0" algn="just">
                        <a:spcAft>
                          <a:spcPts val="535"/>
                        </a:spcAft>
                      </a:pPr>
                      <a:r>
                        <a:rPr lang="ja-JP" sz="1600" b="0" kern="0" dirty="0">
                          <a:solidFill>
                            <a:schemeClr val="tx1"/>
                          </a:solidFill>
                          <a:latin typeface="ＭＳ ゴシック" pitchFamily="49" charset="-128"/>
                          <a:ea typeface="ＭＳ ゴシック" pitchFamily="49" charset="-128"/>
                          <a:cs typeface="メイリオ"/>
                        </a:rPr>
                        <a:t>入院：</a:t>
                      </a:r>
                      <a:r>
                        <a:rPr lang="en-US" sz="1600" b="0" kern="0" dirty="0">
                          <a:solidFill>
                            <a:schemeClr val="tx1"/>
                          </a:solidFill>
                          <a:latin typeface="ＭＳ ゴシック" pitchFamily="49" charset="-128"/>
                          <a:ea typeface="ＭＳ ゴシック" pitchFamily="49" charset="-128"/>
                          <a:cs typeface="メイリオ"/>
                        </a:rPr>
                        <a:t>0</a:t>
                      </a:r>
                      <a:r>
                        <a:rPr lang="ja-JP" sz="1600" b="0" kern="0" dirty="0">
                          <a:solidFill>
                            <a:schemeClr val="tx1"/>
                          </a:solidFill>
                          <a:latin typeface="ＭＳ ゴシック" pitchFamily="49" charset="-128"/>
                          <a:ea typeface="ＭＳ ゴシック" pitchFamily="49" charset="-128"/>
                          <a:cs typeface="メイリオ"/>
                        </a:rPr>
                        <a:t>～</a:t>
                      </a:r>
                      <a:r>
                        <a:rPr lang="en-US" sz="1600" b="0" kern="0" dirty="0">
                          <a:solidFill>
                            <a:schemeClr val="tx1"/>
                          </a:solidFill>
                          <a:latin typeface="ＭＳ ゴシック" pitchFamily="49" charset="-128"/>
                          <a:ea typeface="ＭＳ ゴシック" pitchFamily="49" charset="-128"/>
                          <a:cs typeface="メイリオ"/>
                        </a:rPr>
                        <a:t>11,500</a:t>
                      </a:r>
                      <a:r>
                        <a:rPr lang="ja-JP" sz="1600" b="0" kern="0" dirty="0">
                          <a:solidFill>
                            <a:schemeClr val="tx1"/>
                          </a:solidFill>
                          <a:latin typeface="ＭＳ ゴシック" pitchFamily="49" charset="-128"/>
                          <a:ea typeface="ＭＳ ゴシック" pitchFamily="49" charset="-128"/>
                          <a:cs typeface="メイリオ"/>
                        </a:rPr>
                        <a:t>円　　外来：</a:t>
                      </a:r>
                      <a:r>
                        <a:rPr lang="en-US" sz="1600" b="0" kern="0" dirty="0">
                          <a:solidFill>
                            <a:schemeClr val="tx1"/>
                          </a:solidFill>
                          <a:latin typeface="ＭＳ ゴシック" pitchFamily="49" charset="-128"/>
                          <a:ea typeface="ＭＳ ゴシック" pitchFamily="49" charset="-128"/>
                          <a:cs typeface="メイリオ"/>
                        </a:rPr>
                        <a:t>0</a:t>
                      </a:r>
                      <a:r>
                        <a:rPr lang="ja-JP" sz="1600" b="0" kern="0" dirty="0">
                          <a:solidFill>
                            <a:schemeClr val="tx1"/>
                          </a:solidFill>
                          <a:latin typeface="ＭＳ ゴシック" pitchFamily="49" charset="-128"/>
                          <a:ea typeface="ＭＳ ゴシック" pitchFamily="49" charset="-128"/>
                          <a:cs typeface="メイリオ"/>
                        </a:rPr>
                        <a:t>～</a:t>
                      </a:r>
                      <a:r>
                        <a:rPr lang="en-US" sz="1600" b="0" kern="0" dirty="0">
                          <a:solidFill>
                            <a:schemeClr val="tx1"/>
                          </a:solidFill>
                          <a:latin typeface="ＭＳ ゴシック" pitchFamily="49" charset="-128"/>
                          <a:ea typeface="ＭＳ ゴシック" pitchFamily="49" charset="-128"/>
                          <a:cs typeface="メイリオ"/>
                        </a:rPr>
                        <a:t>5,750</a:t>
                      </a:r>
                      <a:r>
                        <a:rPr lang="ja-JP" sz="1600" b="0" kern="0" dirty="0">
                          <a:solidFill>
                            <a:schemeClr val="tx1"/>
                          </a:solidFill>
                          <a:latin typeface="ＭＳ ゴシック" pitchFamily="49" charset="-128"/>
                          <a:ea typeface="ＭＳ ゴシック" pitchFamily="49" charset="-128"/>
                          <a:cs typeface="メイリオ"/>
                        </a:rPr>
                        <a:t>円</a:t>
                      </a:r>
                      <a:endParaRPr lang="ja-JP" sz="1600" b="0" kern="100" dirty="0">
                        <a:solidFill>
                          <a:schemeClr val="tx1"/>
                        </a:solidFill>
                        <a:latin typeface="ＭＳ ゴシック" pitchFamily="49" charset="-128"/>
                        <a:ea typeface="ＭＳ ゴシック" pitchFamily="49" charset="-128"/>
                        <a:cs typeface="Times New Roman"/>
                      </a:endParaRPr>
                    </a:p>
                    <a:p>
                      <a:pPr lvl="0" algn="just">
                        <a:spcAft>
                          <a:spcPts val="535"/>
                        </a:spcAft>
                      </a:pPr>
                      <a:r>
                        <a:rPr lang="ja-JP" sz="1600" b="0" kern="0" dirty="0" smtClean="0">
                          <a:solidFill>
                            <a:schemeClr val="tx1"/>
                          </a:solidFill>
                          <a:latin typeface="ＭＳ ゴシック" pitchFamily="49" charset="-128"/>
                          <a:ea typeface="ＭＳ ゴシック" pitchFamily="49" charset="-128"/>
                          <a:cs typeface="メイリオ"/>
                        </a:rPr>
                        <a:t>薬剤費</a:t>
                      </a:r>
                      <a:r>
                        <a:rPr lang="ja-JP" altLang="en-US" sz="1600" b="0" kern="0" dirty="0">
                          <a:solidFill>
                            <a:schemeClr val="tx1"/>
                          </a:solidFill>
                          <a:latin typeface="ＭＳ ゴシック" pitchFamily="49" charset="-128"/>
                          <a:ea typeface="ＭＳ ゴシック" pitchFamily="49" charset="-128"/>
                          <a:cs typeface="メイリオ"/>
                        </a:rPr>
                        <a:t>・</a:t>
                      </a:r>
                      <a:r>
                        <a:rPr lang="ja-JP" sz="1600" b="0" kern="0" dirty="0" smtClean="0">
                          <a:solidFill>
                            <a:schemeClr val="tx1"/>
                          </a:solidFill>
                          <a:latin typeface="ＭＳ ゴシック" pitchFamily="49" charset="-128"/>
                          <a:ea typeface="ＭＳ ゴシック" pitchFamily="49" charset="-128"/>
                          <a:cs typeface="メイリオ"/>
                        </a:rPr>
                        <a:t>訪問看護</a:t>
                      </a:r>
                      <a:r>
                        <a:rPr lang="ja-JP" altLang="en-US" sz="1600" b="0" kern="0" dirty="0" smtClean="0">
                          <a:solidFill>
                            <a:schemeClr val="tx1"/>
                          </a:solidFill>
                          <a:latin typeface="ＭＳ ゴシック" pitchFamily="49" charset="-128"/>
                          <a:ea typeface="ＭＳ ゴシック" pitchFamily="49" charset="-128"/>
                          <a:cs typeface="メイリオ"/>
                        </a:rPr>
                        <a:t>費</a:t>
                      </a:r>
                      <a:r>
                        <a:rPr lang="ja-JP" sz="1600" b="0" kern="0" dirty="0" smtClean="0">
                          <a:solidFill>
                            <a:schemeClr val="tx1"/>
                          </a:solidFill>
                          <a:latin typeface="ＭＳ ゴシック" pitchFamily="49" charset="-128"/>
                          <a:ea typeface="ＭＳ ゴシック" pitchFamily="49" charset="-128"/>
                          <a:cs typeface="メイリオ"/>
                        </a:rPr>
                        <a:t>の</a:t>
                      </a:r>
                      <a:r>
                        <a:rPr lang="ja-JP" sz="1600" b="0" kern="0" dirty="0">
                          <a:solidFill>
                            <a:schemeClr val="tx1"/>
                          </a:solidFill>
                          <a:latin typeface="ＭＳ ゴシック" pitchFamily="49" charset="-128"/>
                          <a:ea typeface="ＭＳ ゴシック" pitchFamily="49" charset="-128"/>
                          <a:cs typeface="メイリオ"/>
                        </a:rPr>
                        <a:t>自己負担なし。</a:t>
                      </a:r>
                      <a:endParaRPr lang="ja-JP" sz="1600" b="0" kern="100" dirty="0">
                        <a:solidFill>
                          <a:schemeClr val="tx1"/>
                        </a:solidFill>
                        <a:latin typeface="ＭＳ ゴシック" pitchFamily="49" charset="-128"/>
                        <a:ea typeface="ＭＳ ゴシック" pitchFamily="49" charset="-128"/>
                        <a:cs typeface="Times New Roman"/>
                      </a:endParaRPr>
                    </a:p>
                    <a:p>
                      <a:pPr lvl="0" algn="just">
                        <a:spcAft>
                          <a:spcPts val="535"/>
                        </a:spcAft>
                      </a:pPr>
                      <a:r>
                        <a:rPr lang="ja-JP" sz="1600" b="0" kern="0" dirty="0" smtClean="0">
                          <a:solidFill>
                            <a:schemeClr val="tx1"/>
                          </a:solidFill>
                          <a:latin typeface="ＭＳ ゴシック" pitchFamily="49" charset="-128"/>
                          <a:ea typeface="ＭＳ ゴシック" pitchFamily="49" charset="-128"/>
                          <a:cs typeface="メイリオ"/>
                        </a:rPr>
                        <a:t>医療</a:t>
                      </a:r>
                      <a:r>
                        <a:rPr lang="ja-JP" sz="1600" b="0" kern="0" dirty="0">
                          <a:solidFill>
                            <a:schemeClr val="tx1"/>
                          </a:solidFill>
                          <a:latin typeface="ＭＳ ゴシック" pitchFamily="49" charset="-128"/>
                          <a:ea typeface="ＭＳ ゴシック" pitchFamily="49" charset="-128"/>
                          <a:cs typeface="メイリオ"/>
                        </a:rPr>
                        <a:t>用具は保護者の</a:t>
                      </a:r>
                      <a:r>
                        <a:rPr lang="ja-JP" sz="1600" b="0" kern="0" dirty="0" smtClean="0">
                          <a:solidFill>
                            <a:schemeClr val="tx1"/>
                          </a:solidFill>
                          <a:latin typeface="ＭＳ ゴシック" pitchFamily="49" charset="-128"/>
                          <a:ea typeface="ＭＳ ゴシック" pitchFamily="49" charset="-128"/>
                          <a:cs typeface="メイリオ"/>
                        </a:rPr>
                        <a:t>所得に</a:t>
                      </a:r>
                      <a:r>
                        <a:rPr lang="ja-JP" sz="1600" b="0" kern="0" dirty="0">
                          <a:solidFill>
                            <a:schemeClr val="tx1"/>
                          </a:solidFill>
                          <a:latin typeface="ＭＳ ゴシック" pitchFamily="49" charset="-128"/>
                          <a:ea typeface="ＭＳ ゴシック" pitchFamily="49" charset="-128"/>
                          <a:cs typeface="メイリオ"/>
                        </a:rPr>
                        <a:t>応じて</a:t>
                      </a:r>
                      <a:r>
                        <a:rPr lang="en-US" sz="1600" b="0" kern="0" dirty="0">
                          <a:solidFill>
                            <a:schemeClr val="tx1"/>
                          </a:solidFill>
                          <a:latin typeface="ＭＳ ゴシック" pitchFamily="49" charset="-128"/>
                          <a:ea typeface="ＭＳ ゴシック" pitchFamily="49" charset="-128"/>
                          <a:cs typeface="メイリオ"/>
                        </a:rPr>
                        <a:t>1</a:t>
                      </a:r>
                      <a:r>
                        <a:rPr lang="ja-JP" sz="1600" b="0" kern="0" dirty="0">
                          <a:solidFill>
                            <a:schemeClr val="tx1"/>
                          </a:solidFill>
                          <a:latin typeface="ＭＳ ゴシック" pitchFamily="49" charset="-128"/>
                          <a:ea typeface="ＭＳ ゴシック" pitchFamily="49" charset="-128"/>
                          <a:cs typeface="メイリオ"/>
                        </a:rPr>
                        <a:t>種目ごとに自己負担</a:t>
                      </a:r>
                      <a:r>
                        <a:rPr lang="ja-JP" sz="1600" b="0" kern="0" dirty="0" smtClean="0">
                          <a:solidFill>
                            <a:schemeClr val="tx1"/>
                          </a:solidFill>
                          <a:latin typeface="ＭＳ ゴシック" pitchFamily="49" charset="-128"/>
                          <a:ea typeface="ＭＳ ゴシック" pitchFamily="49" charset="-128"/>
                          <a:cs typeface="メイリオ"/>
                        </a:rPr>
                        <a:t>金</a:t>
                      </a:r>
                      <a:r>
                        <a:rPr lang="ja-JP" altLang="en-US" sz="1600" b="0" kern="0" dirty="0" smtClean="0">
                          <a:solidFill>
                            <a:schemeClr val="tx1"/>
                          </a:solidFill>
                          <a:latin typeface="ＭＳ ゴシック" pitchFamily="49" charset="-128"/>
                          <a:ea typeface="ＭＳ ゴシック" pitchFamily="49" charset="-128"/>
                          <a:cs typeface="メイリオ"/>
                        </a:rPr>
                        <a:t>あり</a:t>
                      </a:r>
                      <a:r>
                        <a:rPr lang="ja-JP" sz="1600" b="0" kern="0" dirty="0" smtClean="0">
                          <a:solidFill>
                            <a:schemeClr val="tx1"/>
                          </a:solidFill>
                          <a:latin typeface="ＭＳ ゴシック" pitchFamily="49" charset="-128"/>
                          <a:ea typeface="ＭＳ ゴシック" pitchFamily="49" charset="-128"/>
                          <a:cs typeface="メイリオ"/>
                        </a:rPr>
                        <a:t>。</a:t>
                      </a:r>
                      <a:endParaRPr lang="ja-JP" sz="16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72884">
                <a:tc>
                  <a:txBody>
                    <a:bodyPr/>
                    <a:lstStyle/>
                    <a:p>
                      <a:pPr algn="just">
                        <a:spcAft>
                          <a:spcPts val="535"/>
                        </a:spcAft>
                      </a:pPr>
                      <a:r>
                        <a:rPr lang="ja-JP" sz="2000" b="1" kern="0" dirty="0">
                          <a:solidFill>
                            <a:srgbClr val="002060"/>
                          </a:solidFill>
                          <a:latin typeface="ＭＳ ゴシック" pitchFamily="49" charset="-128"/>
                          <a:ea typeface="ＭＳ ゴシック" pitchFamily="49" charset="-128"/>
                          <a:cs typeface="メイリオ"/>
                        </a:rPr>
                        <a:t>対象疾患</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lvl="0" algn="just">
                        <a:spcAft>
                          <a:spcPts val="535"/>
                        </a:spcAft>
                      </a:pPr>
                      <a:r>
                        <a:rPr lang="ja-JP" sz="1600" b="0" kern="0" dirty="0">
                          <a:solidFill>
                            <a:schemeClr val="tx1"/>
                          </a:solidFill>
                          <a:latin typeface="ＭＳ ゴシック" pitchFamily="49" charset="-128"/>
                          <a:ea typeface="ＭＳ ゴシック" pitchFamily="49" charset="-128"/>
                          <a:cs typeface="メイリオ"/>
                        </a:rPr>
                        <a:t>悪性新生物（白血病・脳腫瘍・</a:t>
                      </a:r>
                      <a:r>
                        <a:rPr lang="ja-JP" sz="1600" b="0" kern="0" dirty="0" smtClean="0">
                          <a:solidFill>
                            <a:schemeClr val="tx1"/>
                          </a:solidFill>
                          <a:latin typeface="ＭＳ ゴシック" pitchFamily="49" charset="-128"/>
                          <a:ea typeface="ＭＳ ゴシック" pitchFamily="49" charset="-128"/>
                          <a:cs typeface="メイリオ"/>
                        </a:rPr>
                        <a:t>神経芽</a:t>
                      </a:r>
                      <a:r>
                        <a:rPr lang="ja-JP" altLang="en-US" sz="1600" b="0" kern="0" dirty="0" smtClean="0">
                          <a:solidFill>
                            <a:schemeClr val="tx1"/>
                          </a:solidFill>
                          <a:latin typeface="ＭＳ ゴシック" pitchFamily="49" charset="-128"/>
                          <a:ea typeface="ＭＳ ゴシック" pitchFamily="49" charset="-128"/>
                          <a:cs typeface="メイリオ"/>
                        </a:rPr>
                        <a:t>腫</a:t>
                      </a:r>
                      <a:r>
                        <a:rPr lang="ja-JP" sz="1600" b="0" kern="0" dirty="0" smtClean="0">
                          <a:solidFill>
                            <a:schemeClr val="tx1"/>
                          </a:solidFill>
                          <a:latin typeface="ＭＳ ゴシック" pitchFamily="49" charset="-128"/>
                          <a:ea typeface="ＭＳ ゴシック" pitchFamily="49" charset="-128"/>
                          <a:cs typeface="メイリオ"/>
                        </a:rPr>
                        <a:t>他）</a:t>
                      </a:r>
                      <a:r>
                        <a:rPr lang="ja-JP" altLang="en-US" sz="1600" b="0" kern="0" dirty="0" smtClean="0">
                          <a:solidFill>
                            <a:schemeClr val="tx1"/>
                          </a:solidFill>
                          <a:latin typeface="ＭＳ ゴシック" pitchFamily="49" charset="-128"/>
                          <a:ea typeface="ＭＳ ゴシック" pitchFamily="49" charset="-128"/>
                          <a:cs typeface="メイリオ"/>
                        </a:rPr>
                        <a:t>など</a:t>
                      </a:r>
                      <a:endParaRPr lang="ja-JP" sz="16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33721">
                <a:tc>
                  <a:txBody>
                    <a:bodyPr/>
                    <a:lstStyle/>
                    <a:p>
                      <a:pPr algn="just">
                        <a:spcAft>
                          <a:spcPts val="535"/>
                        </a:spcAft>
                      </a:pPr>
                      <a:r>
                        <a:rPr lang="ja-JP" sz="2000" b="1" kern="0" dirty="0">
                          <a:solidFill>
                            <a:srgbClr val="002060"/>
                          </a:solidFill>
                          <a:latin typeface="ＭＳ ゴシック" pitchFamily="49" charset="-128"/>
                          <a:ea typeface="ＭＳ ゴシック" pitchFamily="49" charset="-128"/>
                          <a:cs typeface="メイリオ"/>
                        </a:rPr>
                        <a:t>有効期限</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lvl="0" algn="just">
                        <a:spcAft>
                          <a:spcPts val="535"/>
                        </a:spcAft>
                      </a:pPr>
                      <a:r>
                        <a:rPr lang="en-US" sz="1600" b="0" kern="0" dirty="0">
                          <a:solidFill>
                            <a:schemeClr val="tx1"/>
                          </a:solidFill>
                          <a:latin typeface="ＭＳ ゴシック" pitchFamily="49" charset="-128"/>
                          <a:ea typeface="ＭＳ ゴシック" pitchFamily="49" charset="-128"/>
                          <a:cs typeface="メイリオ"/>
                        </a:rPr>
                        <a:t>1</a:t>
                      </a:r>
                      <a:r>
                        <a:rPr lang="ja-JP" sz="1600" b="0" kern="0" dirty="0">
                          <a:solidFill>
                            <a:schemeClr val="tx1"/>
                          </a:solidFill>
                          <a:latin typeface="ＭＳ ゴシック" pitchFamily="49" charset="-128"/>
                          <a:ea typeface="ＭＳ ゴシック" pitchFamily="49" charset="-128"/>
                          <a:cs typeface="メイリオ"/>
                        </a:rPr>
                        <a:t>年毎に継続申請（自治体により、</a:t>
                      </a:r>
                      <a:r>
                        <a:rPr lang="en-US" sz="1600" b="0" kern="0" dirty="0">
                          <a:solidFill>
                            <a:schemeClr val="tx1"/>
                          </a:solidFill>
                          <a:latin typeface="ＭＳ ゴシック" pitchFamily="49" charset="-128"/>
                          <a:ea typeface="ＭＳ ゴシック" pitchFamily="49" charset="-128"/>
                          <a:cs typeface="メイリオ"/>
                        </a:rPr>
                        <a:t>3</a:t>
                      </a:r>
                      <a:r>
                        <a:rPr lang="ja-JP" sz="1600" b="0" kern="0" dirty="0">
                          <a:solidFill>
                            <a:schemeClr val="tx1"/>
                          </a:solidFill>
                          <a:latin typeface="ＭＳ ゴシック" pitchFamily="49" charset="-128"/>
                          <a:ea typeface="ＭＳ ゴシック" pitchFamily="49" charset="-128"/>
                          <a:cs typeface="メイリオ"/>
                        </a:rPr>
                        <a:t>月末、８月末、申請から１年後）</a:t>
                      </a:r>
                      <a:endParaRPr lang="ja-JP" sz="16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33721">
                <a:tc>
                  <a:txBody>
                    <a:bodyPr/>
                    <a:lstStyle/>
                    <a:p>
                      <a:pPr algn="just">
                        <a:spcAft>
                          <a:spcPts val="535"/>
                        </a:spcAft>
                      </a:pPr>
                      <a:r>
                        <a:rPr lang="ja-JP" sz="2000" b="1" kern="0" dirty="0">
                          <a:solidFill>
                            <a:srgbClr val="002060"/>
                          </a:solidFill>
                          <a:latin typeface="ＭＳ ゴシック" pitchFamily="49" charset="-128"/>
                          <a:ea typeface="ＭＳ ゴシック" pitchFamily="49" charset="-128"/>
                          <a:cs typeface="メイリオ"/>
                        </a:rPr>
                        <a:t>日常生活用具</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lvl="0" algn="just">
                        <a:spcAft>
                          <a:spcPts val="535"/>
                        </a:spcAft>
                      </a:pPr>
                      <a:r>
                        <a:rPr lang="ja-JP" sz="1600" b="0" kern="0" dirty="0">
                          <a:solidFill>
                            <a:schemeClr val="tx1"/>
                          </a:solidFill>
                          <a:latin typeface="ＭＳ ゴシック" pitchFamily="49" charset="-128"/>
                          <a:ea typeface="ＭＳ ゴシック" pitchFamily="49" charset="-128"/>
                          <a:cs typeface="メイリオ"/>
                        </a:rPr>
                        <a:t>補装具</a:t>
                      </a:r>
                      <a:r>
                        <a:rPr lang="ja-JP" sz="1600" b="0" kern="0" dirty="0" smtClean="0">
                          <a:solidFill>
                            <a:schemeClr val="tx1"/>
                          </a:solidFill>
                          <a:latin typeface="ＭＳ ゴシック" pitchFamily="49" charset="-128"/>
                          <a:ea typeface="ＭＳ ゴシック" pitchFamily="49" charset="-128"/>
                          <a:cs typeface="メイリオ"/>
                        </a:rPr>
                        <a:t>・</a:t>
                      </a:r>
                      <a:r>
                        <a:rPr lang="ja-JP" altLang="en-US" sz="1600" b="0" kern="0" dirty="0" smtClean="0">
                          <a:solidFill>
                            <a:schemeClr val="tx1"/>
                          </a:solidFill>
                          <a:latin typeface="ＭＳ ゴシック" pitchFamily="49" charset="-128"/>
                          <a:ea typeface="ＭＳ ゴシック" pitchFamily="49" charset="-128"/>
                          <a:cs typeface="メイリオ"/>
                        </a:rPr>
                        <a:t>日常</a:t>
                      </a:r>
                      <a:r>
                        <a:rPr lang="ja-JP" sz="1600" b="0" kern="0" dirty="0" smtClean="0">
                          <a:solidFill>
                            <a:schemeClr val="tx1"/>
                          </a:solidFill>
                          <a:latin typeface="ＭＳ ゴシック" pitchFamily="49" charset="-128"/>
                          <a:ea typeface="ＭＳ ゴシック" pitchFamily="49" charset="-128"/>
                          <a:cs typeface="メイリオ"/>
                        </a:rPr>
                        <a:t>生活</a:t>
                      </a:r>
                      <a:r>
                        <a:rPr lang="ja-JP" sz="1600" b="0" kern="0" dirty="0">
                          <a:solidFill>
                            <a:schemeClr val="tx1"/>
                          </a:solidFill>
                          <a:latin typeface="ＭＳ ゴシック" pitchFamily="49" charset="-128"/>
                          <a:ea typeface="ＭＳ ゴシック" pitchFamily="49" charset="-128"/>
                          <a:cs typeface="メイリオ"/>
                        </a:rPr>
                        <a:t>用具の助成あり。（上限あり）</a:t>
                      </a:r>
                      <a:endParaRPr lang="ja-JP" sz="16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579772">
                <a:tc>
                  <a:txBody>
                    <a:bodyPr/>
                    <a:lstStyle/>
                    <a:p>
                      <a:pPr algn="just">
                        <a:spcAft>
                          <a:spcPts val="535"/>
                        </a:spcAft>
                      </a:pPr>
                      <a:r>
                        <a:rPr lang="ja-JP" altLang="en-US" sz="2000" b="1" kern="0" dirty="0" smtClean="0">
                          <a:solidFill>
                            <a:srgbClr val="002060"/>
                          </a:solidFill>
                          <a:latin typeface="ＭＳ ゴシック" pitchFamily="49" charset="-128"/>
                          <a:ea typeface="ＭＳ ゴシック" pitchFamily="49" charset="-128"/>
                          <a:cs typeface="メイリオ"/>
                        </a:rPr>
                        <a:t>その他</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lvl="0" algn="just">
                        <a:spcAft>
                          <a:spcPts val="535"/>
                        </a:spcAft>
                      </a:pPr>
                      <a:r>
                        <a:rPr lang="ja-JP" altLang="en-US" sz="1600" b="0" kern="100" dirty="0" smtClean="0">
                          <a:solidFill>
                            <a:schemeClr val="tx1"/>
                          </a:solidFill>
                          <a:latin typeface="ＭＳ ゴシック" pitchFamily="49" charset="-128"/>
                          <a:ea typeface="ＭＳ ゴシック" pitchFamily="49" charset="-128"/>
                          <a:cs typeface="Times New Roman"/>
                        </a:rPr>
                        <a:t>意見書料が必要</a:t>
                      </a:r>
                      <a:endParaRPr lang="ja-JP" sz="16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sp>
        <p:nvSpPr>
          <p:cNvPr id="6" name="スライド番号プレースホルダ 5"/>
          <p:cNvSpPr>
            <a:spLocks noGrp="1"/>
          </p:cNvSpPr>
          <p:nvPr>
            <p:ph type="sldNum" sz="quarter" idx="12"/>
          </p:nvPr>
        </p:nvSpPr>
        <p:spPr/>
        <p:txBody>
          <a:bodyPr/>
          <a:lstStyle/>
          <a:p>
            <a:fld id="{7C579F6A-F8B1-4A32-8D9F-1EEC59A918CF}" type="slidenum">
              <a:rPr kumimoji="1" lang="ja-JP" altLang="en-US" smtClean="0"/>
              <a:pPr/>
              <a:t>6</a:t>
            </a:fld>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7467600" cy="1143000"/>
          </a:xfrm>
        </p:spPr>
        <p:txBody>
          <a:bodyPr>
            <a:normAutofit/>
          </a:bodyPr>
          <a:lstStyle/>
          <a:p>
            <a:pPr>
              <a:spcAft>
                <a:spcPts val="0"/>
              </a:spcAft>
            </a:pPr>
            <a:r>
              <a:rPr lang="ja-JP" altLang="en-US" sz="3200" kern="100" dirty="0" smtClean="0">
                <a:solidFill>
                  <a:srgbClr val="0060A8"/>
                </a:solidFill>
                <a:latin typeface="HGP創英角ﾎﾟｯﾌﾟ体" pitchFamily="50" charset="-128"/>
                <a:ea typeface="HGP創英角ﾎﾟｯﾌﾟ体" pitchFamily="50" charset="-128"/>
                <a:cs typeface="メイリオ"/>
              </a:rPr>
              <a:t>日常生活用具　（小児慢性特定疾患）</a:t>
            </a:r>
            <a:r>
              <a:rPr lang="ja-JP" altLang="ja-JP" sz="3200" kern="100" dirty="0" smtClean="0">
                <a:solidFill>
                  <a:srgbClr val="0060A8"/>
                </a:solidFill>
                <a:latin typeface="Century"/>
                <a:ea typeface="ＭＳ 明朝"/>
                <a:cs typeface="Times New Roman"/>
              </a:rPr>
              <a:t/>
            </a:r>
            <a:br>
              <a:rPr lang="ja-JP" altLang="ja-JP" sz="3200" kern="100" dirty="0" smtClean="0">
                <a:solidFill>
                  <a:srgbClr val="0060A8"/>
                </a:solidFill>
                <a:latin typeface="Century"/>
                <a:ea typeface="ＭＳ 明朝"/>
                <a:cs typeface="Times New Roman"/>
              </a:rPr>
            </a:br>
            <a:endParaRPr kumimoji="1" lang="ja-JP" altLang="en-US" sz="3200" dirty="0">
              <a:solidFill>
                <a:srgbClr val="0060A8"/>
              </a:solidFill>
            </a:endParaRPr>
          </a:p>
        </p:txBody>
      </p:sp>
      <p:sp>
        <p:nvSpPr>
          <p:cNvPr id="3" name="コンテンツ プレースホルダ 2"/>
          <p:cNvSpPr>
            <a:spLocks noGrp="1"/>
          </p:cNvSpPr>
          <p:nvPr>
            <p:ph idx="1"/>
          </p:nvPr>
        </p:nvSpPr>
        <p:spPr>
          <a:xfrm>
            <a:off x="467544" y="1124744"/>
            <a:ext cx="7467600" cy="5832648"/>
          </a:xfrm>
        </p:spPr>
        <p:txBody>
          <a:bodyPr>
            <a:normAutofit lnSpcReduction="10000"/>
          </a:bodyPr>
          <a:lstStyle/>
          <a:p>
            <a:pPr algn="just">
              <a:spcAft>
                <a:spcPts val="0"/>
              </a:spcAft>
              <a:buNone/>
            </a:pPr>
            <a:r>
              <a:rPr lang="ja-JP" altLang="en-US" sz="1800" kern="100" dirty="0" smtClean="0">
                <a:latin typeface="ＭＳ ゴシック" pitchFamily="49" charset="-128"/>
                <a:ea typeface="ＭＳ ゴシック" pitchFamily="49" charset="-128"/>
                <a:cs typeface="Times New Roman"/>
              </a:rPr>
              <a:t>　特殊寝台・訓練用ベッド・特殊マット・入浴担架・浴槽・</a:t>
            </a:r>
            <a:endParaRPr lang="en-US" altLang="ja-JP" sz="1800" kern="100" dirty="0" smtClean="0">
              <a:latin typeface="ＭＳ ゴシック" pitchFamily="49" charset="-128"/>
              <a:ea typeface="ＭＳ ゴシック" pitchFamily="49" charset="-128"/>
              <a:cs typeface="Times New Roman"/>
            </a:endParaRPr>
          </a:p>
          <a:p>
            <a:pPr algn="just">
              <a:spcAft>
                <a:spcPts val="0"/>
              </a:spcAft>
              <a:buNone/>
            </a:pPr>
            <a:r>
              <a:rPr lang="ja-JP" altLang="en-US" sz="1800" kern="100" dirty="0" smtClean="0">
                <a:latin typeface="ＭＳ ゴシック" pitchFamily="49" charset="-128"/>
                <a:ea typeface="ＭＳ ゴシック" pitchFamily="49" charset="-128"/>
                <a:cs typeface="Times New Roman"/>
              </a:rPr>
              <a:t>　特殊便器・特殊尿器・体位変換器・移動用リフト・車椅子・</a:t>
            </a:r>
            <a:endParaRPr lang="en-US" altLang="ja-JP" sz="1800" kern="100" dirty="0" smtClean="0">
              <a:latin typeface="ＭＳ ゴシック" pitchFamily="49" charset="-128"/>
              <a:ea typeface="ＭＳ ゴシック" pitchFamily="49" charset="-128"/>
              <a:cs typeface="Times New Roman"/>
            </a:endParaRPr>
          </a:p>
          <a:p>
            <a:pPr algn="just">
              <a:spcAft>
                <a:spcPts val="0"/>
              </a:spcAft>
              <a:buNone/>
            </a:pPr>
            <a:r>
              <a:rPr lang="ja-JP" altLang="en-US" sz="1800" kern="100" dirty="0" smtClean="0">
                <a:latin typeface="ＭＳ ゴシック" pitchFamily="49" charset="-128"/>
                <a:ea typeface="ＭＳ ゴシック" pitchFamily="49" charset="-128"/>
                <a:cs typeface="Times New Roman"/>
              </a:rPr>
              <a:t>　歩行用支援具・ネブライザー・電動式たん吸引器・</a:t>
            </a:r>
            <a:endParaRPr lang="en-US" altLang="ja-JP" sz="1800" kern="100" dirty="0" smtClean="0">
              <a:latin typeface="ＭＳ ゴシック" pitchFamily="49" charset="-128"/>
              <a:ea typeface="ＭＳ ゴシック" pitchFamily="49" charset="-128"/>
              <a:cs typeface="Times New Roman"/>
            </a:endParaRPr>
          </a:p>
          <a:p>
            <a:pPr algn="just">
              <a:spcAft>
                <a:spcPts val="0"/>
              </a:spcAft>
              <a:buNone/>
            </a:pPr>
            <a:r>
              <a:rPr lang="ja-JP" altLang="en-US" sz="1800" kern="100" dirty="0" smtClean="0">
                <a:latin typeface="ＭＳ ゴシック" pitchFamily="49" charset="-128"/>
                <a:ea typeface="ＭＳ ゴシック" pitchFamily="49" charset="-128"/>
                <a:cs typeface="Times New Roman"/>
              </a:rPr>
              <a:t>　盲人用体温計・点字器・人口咽頭・ストマ装具・</a:t>
            </a:r>
            <a:endParaRPr lang="en-US" altLang="ja-JP" sz="1800" kern="100" dirty="0" smtClean="0">
              <a:latin typeface="ＭＳ ゴシック" pitchFamily="49" charset="-128"/>
              <a:ea typeface="ＭＳ ゴシック" pitchFamily="49" charset="-128"/>
              <a:cs typeface="Times New Roman"/>
            </a:endParaRPr>
          </a:p>
          <a:p>
            <a:pPr algn="just">
              <a:spcAft>
                <a:spcPts val="0"/>
              </a:spcAft>
              <a:buNone/>
            </a:pPr>
            <a:r>
              <a:rPr lang="ja-JP" altLang="en-US" sz="1800" kern="100" dirty="0" smtClean="0">
                <a:latin typeface="ＭＳ ゴシック" pitchFamily="49" charset="-128"/>
                <a:ea typeface="ＭＳ ゴシック" pitchFamily="49" charset="-128"/>
                <a:cs typeface="Times New Roman"/>
              </a:rPr>
              <a:t>　パルスオキシメーター・紫外線カットクリーム・便器・</a:t>
            </a:r>
            <a:endParaRPr lang="en-US" altLang="ja-JP" sz="1800" kern="100" dirty="0" smtClean="0">
              <a:latin typeface="ＭＳ ゴシック" pitchFamily="49" charset="-128"/>
              <a:ea typeface="ＭＳ ゴシック" pitchFamily="49" charset="-128"/>
              <a:cs typeface="Times New Roman"/>
            </a:endParaRPr>
          </a:p>
          <a:p>
            <a:pPr algn="just">
              <a:spcAft>
                <a:spcPts val="0"/>
              </a:spcAft>
              <a:buNone/>
            </a:pPr>
            <a:r>
              <a:rPr lang="ja-JP" altLang="en-US" sz="1800" kern="100" dirty="0" smtClean="0">
                <a:latin typeface="ＭＳ ゴシック" pitchFamily="49" charset="-128"/>
                <a:ea typeface="ＭＳ ゴシック" pitchFamily="49" charset="-128"/>
                <a:cs typeface="Times New Roman"/>
              </a:rPr>
              <a:t>　</a:t>
            </a:r>
            <a:r>
              <a:rPr lang="ja-JP" altLang="en-US" sz="1800" kern="100" dirty="0" smtClean="0">
                <a:latin typeface="ＭＳ ゴシック" pitchFamily="49" charset="-128"/>
                <a:ea typeface="ＭＳ ゴシック" pitchFamily="49" charset="-128"/>
                <a:cs typeface="Times New Roman"/>
              </a:rPr>
              <a:t>クールベスト等</a:t>
            </a:r>
            <a:endParaRPr lang="en-US" altLang="ja-JP" sz="1800" kern="100" dirty="0" smtClean="0">
              <a:latin typeface="ＭＳ ゴシック" pitchFamily="49" charset="-128"/>
              <a:ea typeface="ＭＳ ゴシック" pitchFamily="49" charset="-128"/>
              <a:cs typeface="Times New Roman"/>
            </a:endParaRPr>
          </a:p>
          <a:p>
            <a:pPr algn="just">
              <a:spcAft>
                <a:spcPts val="0"/>
              </a:spcAft>
              <a:buNone/>
            </a:pPr>
            <a:endParaRPr lang="en-US" altLang="ja-JP" sz="2000" kern="100" dirty="0" smtClean="0">
              <a:latin typeface="ＭＳ ゴシック" pitchFamily="49" charset="-128"/>
              <a:ea typeface="ＭＳ ゴシック" pitchFamily="49" charset="-128"/>
              <a:cs typeface="Times New Roman"/>
            </a:endParaRPr>
          </a:p>
          <a:p>
            <a:pPr algn="just">
              <a:spcAft>
                <a:spcPts val="0"/>
              </a:spcAft>
              <a:buNone/>
            </a:pPr>
            <a:endParaRPr lang="en-US" altLang="ja-JP" sz="2000" kern="100" dirty="0" smtClean="0">
              <a:latin typeface="ＭＳ ゴシック" pitchFamily="49" charset="-128"/>
              <a:ea typeface="ＭＳ ゴシック" pitchFamily="49" charset="-128"/>
              <a:cs typeface="Times New Roman"/>
            </a:endParaRPr>
          </a:p>
          <a:p>
            <a:pPr algn="just">
              <a:spcAft>
                <a:spcPts val="0"/>
              </a:spcAft>
              <a:buNone/>
            </a:pPr>
            <a:endParaRPr lang="en-US" altLang="ja-JP" sz="1800" dirty="0" smtClean="0"/>
          </a:p>
          <a:p>
            <a:pPr algn="just">
              <a:spcAft>
                <a:spcPts val="0"/>
              </a:spcAft>
              <a:buNone/>
            </a:pPr>
            <a:r>
              <a:rPr lang="ja-JP" altLang="en-US" sz="1800" dirty="0" smtClean="0">
                <a:latin typeface="ＭＳ ゴシック" pitchFamily="49" charset="-128"/>
                <a:ea typeface="ＭＳ ゴシック" pitchFamily="49" charset="-128"/>
              </a:rPr>
              <a:t>　 療養のため、医師の指示により義手・義足・義眼・コルセットなどを装着したとき健康保険の基準で計算した額から、一部負担割合を乗じた額を差し引いた額が療養費として支給されます。 </a:t>
            </a:r>
            <a:endParaRPr lang="en-US" altLang="ja-JP" sz="1800" kern="100" dirty="0" smtClean="0">
              <a:latin typeface="ＭＳ ゴシック" pitchFamily="49" charset="-128"/>
              <a:ea typeface="ＭＳ ゴシック" pitchFamily="49" charset="-128"/>
              <a:cs typeface="Times New Roman"/>
            </a:endParaRPr>
          </a:p>
          <a:p>
            <a:pPr algn="just">
              <a:spcAft>
                <a:spcPts val="0"/>
              </a:spcAft>
              <a:buNone/>
            </a:pPr>
            <a:endParaRPr lang="en-US" altLang="ja-JP" sz="1800" kern="100" dirty="0" smtClean="0">
              <a:latin typeface="ＭＳ ゴシック" pitchFamily="49" charset="-128"/>
              <a:ea typeface="ＭＳ ゴシック" pitchFamily="49" charset="-128"/>
              <a:cs typeface="Times New Roman"/>
            </a:endParaRPr>
          </a:p>
          <a:p>
            <a:pPr algn="just">
              <a:spcAft>
                <a:spcPts val="0"/>
              </a:spcAft>
              <a:buNone/>
            </a:pPr>
            <a:endParaRPr lang="en-US" altLang="ja-JP" sz="1800" kern="100" dirty="0" smtClean="0">
              <a:latin typeface="ＭＳ ゴシック" pitchFamily="49" charset="-128"/>
              <a:ea typeface="ＭＳ ゴシック" pitchFamily="49" charset="-128"/>
              <a:cs typeface="Times New Roman"/>
            </a:endParaRPr>
          </a:p>
          <a:p>
            <a:pPr algn="just">
              <a:spcAft>
                <a:spcPts val="0"/>
              </a:spcAft>
              <a:buNone/>
            </a:pPr>
            <a:r>
              <a:rPr lang="ja-JP" altLang="en-US" sz="1800" kern="100" dirty="0" smtClean="0">
                <a:latin typeface="ＭＳ ゴシック" pitchFamily="49" charset="-128"/>
                <a:ea typeface="ＭＳ ゴシック" pitchFamily="49" charset="-128"/>
                <a:cs typeface="Times New Roman"/>
              </a:rPr>
              <a:t>　　</a:t>
            </a:r>
            <a:endParaRPr lang="en-US" altLang="ja-JP" sz="1800" kern="100" dirty="0" smtClean="0">
              <a:latin typeface="ＭＳ ゴシック" pitchFamily="49" charset="-128"/>
              <a:ea typeface="ＭＳ ゴシック" pitchFamily="49" charset="-128"/>
              <a:cs typeface="Times New Roman"/>
            </a:endParaRPr>
          </a:p>
          <a:p>
            <a:pPr algn="just">
              <a:spcAft>
                <a:spcPts val="0"/>
              </a:spcAft>
              <a:buNone/>
            </a:pPr>
            <a:r>
              <a:rPr lang="ja-JP" altLang="en-US" sz="1800" kern="100" dirty="0" smtClean="0">
                <a:latin typeface="ＭＳ ゴシック" pitchFamily="49" charset="-128"/>
                <a:ea typeface="ＭＳ ゴシック" pitchFamily="49" charset="-128"/>
                <a:cs typeface="Times New Roman"/>
              </a:rPr>
              <a:t>　　</a:t>
            </a:r>
            <a:endParaRPr lang="en-US" altLang="ja-JP" sz="1800" kern="100" dirty="0" smtClean="0">
              <a:latin typeface="ＭＳ ゴシック" pitchFamily="49" charset="-128"/>
              <a:ea typeface="ＭＳ ゴシック" pitchFamily="49" charset="-128"/>
              <a:cs typeface="Times New Roman"/>
            </a:endParaRPr>
          </a:p>
          <a:p>
            <a:pPr algn="just">
              <a:spcAft>
                <a:spcPts val="0"/>
              </a:spcAft>
              <a:buNone/>
            </a:pPr>
            <a:r>
              <a:rPr lang="ja-JP" altLang="en-US" sz="1800" kern="100" dirty="0" smtClean="0">
                <a:latin typeface="ＭＳ ゴシック" pitchFamily="49" charset="-128"/>
                <a:ea typeface="ＭＳ ゴシック" pitchFamily="49" charset="-128"/>
                <a:cs typeface="Times New Roman"/>
              </a:rPr>
              <a:t>　　膝サポーター　　　コルセット　　保護帽子　　練習用仮義足</a:t>
            </a:r>
            <a:endParaRPr lang="en-US" altLang="ja-JP" sz="1800" kern="100" dirty="0" smtClean="0">
              <a:latin typeface="ＭＳ ゴシック" pitchFamily="49" charset="-128"/>
              <a:ea typeface="ＭＳ ゴシック" pitchFamily="49" charset="-128"/>
              <a:cs typeface="Times New Roman"/>
            </a:endParaRPr>
          </a:p>
          <a:p>
            <a:pPr algn="just">
              <a:spcAft>
                <a:spcPts val="0"/>
              </a:spcAft>
              <a:buNone/>
            </a:pPr>
            <a:r>
              <a:rPr lang="ja-JP" altLang="en-US" sz="1800" kern="100" dirty="0" smtClean="0">
                <a:latin typeface="ＭＳ ゴシック" pitchFamily="49" charset="-128"/>
                <a:ea typeface="ＭＳ ゴシック" pitchFamily="49" charset="-128"/>
                <a:cs typeface="Times New Roman"/>
              </a:rPr>
              <a:t>　　義眼　　治療用眼鏡及びコンタクト　　弾性ストッキングなど</a:t>
            </a:r>
            <a:endParaRPr kumimoji="1" lang="ja-JP" altLang="en-US" dirty="0"/>
          </a:p>
        </p:txBody>
      </p:sp>
      <p:graphicFrame>
        <p:nvGraphicFramePr>
          <p:cNvPr id="4" name="表 3"/>
          <p:cNvGraphicFramePr>
            <a:graphicFrameLocks noGrp="1"/>
          </p:cNvGraphicFramePr>
          <p:nvPr/>
        </p:nvGraphicFramePr>
        <p:xfrm>
          <a:off x="1115616" y="5013176"/>
          <a:ext cx="6840760" cy="758991"/>
        </p:xfrm>
        <a:graphic>
          <a:graphicData uri="http://schemas.openxmlformats.org/drawingml/2006/table">
            <a:tbl>
              <a:tblPr firstRow="1" bandRow="1">
                <a:tableStyleId>{5C22544A-7EE6-4342-B048-85BDC9FD1C3A}</a:tableStyleId>
              </a:tblPr>
              <a:tblGrid>
                <a:gridCol w="1696912"/>
                <a:gridCol w="5143848"/>
              </a:tblGrid>
              <a:tr h="360040">
                <a:tc>
                  <a:txBody>
                    <a:bodyPr/>
                    <a:lstStyle/>
                    <a:p>
                      <a:pPr algn="just">
                        <a:spcAft>
                          <a:spcPts val="0"/>
                        </a:spcAft>
                      </a:pPr>
                      <a:r>
                        <a:rPr lang="ja-JP" sz="2000" b="1" kern="100" dirty="0" smtClean="0">
                          <a:solidFill>
                            <a:srgbClr val="002060"/>
                          </a:solidFill>
                          <a:latin typeface="ＭＳ ゴシック" pitchFamily="49" charset="-128"/>
                          <a:ea typeface="ＭＳ ゴシック" pitchFamily="49" charset="-128"/>
                          <a:cs typeface="メイリオ"/>
                        </a:rPr>
                        <a:t>窓口</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spcAft>
                          <a:spcPts val="0"/>
                        </a:spcAft>
                      </a:pPr>
                      <a:r>
                        <a:rPr lang="ja-JP" altLang="en-US" sz="1800" b="0" kern="100" dirty="0" smtClean="0">
                          <a:solidFill>
                            <a:schemeClr val="tx1"/>
                          </a:solidFill>
                          <a:latin typeface="ＭＳ ゴシック" pitchFamily="49" charset="-128"/>
                          <a:ea typeface="ＭＳ ゴシック" pitchFamily="49" charset="-128"/>
                          <a:cs typeface="メイリオ"/>
                        </a:rPr>
                        <a:t>健康保険　</a:t>
                      </a:r>
                      <a:endParaRPr lang="ja-JP" sz="18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8951">
                <a:tc>
                  <a:txBody>
                    <a:bodyPr/>
                    <a:lstStyle/>
                    <a:p>
                      <a:pPr algn="just">
                        <a:spcAft>
                          <a:spcPts val="0"/>
                        </a:spcAft>
                      </a:pPr>
                      <a:r>
                        <a:rPr lang="ja-JP" sz="2000" b="1" kern="100" dirty="0">
                          <a:solidFill>
                            <a:srgbClr val="002060"/>
                          </a:solidFill>
                          <a:latin typeface="ＭＳ ゴシック" pitchFamily="49" charset="-128"/>
                          <a:ea typeface="ＭＳ ゴシック" pitchFamily="49" charset="-128"/>
                          <a:cs typeface="メイリオ"/>
                        </a:rPr>
                        <a:t>必要書類</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spcAft>
                          <a:spcPts val="0"/>
                        </a:spcAft>
                      </a:pPr>
                      <a:r>
                        <a:rPr lang="ja-JP" altLang="en-US" dirty="0" smtClean="0">
                          <a:latin typeface="ＭＳ ゴシック" pitchFamily="49" charset="-128"/>
                          <a:ea typeface="ＭＳ ゴシック" pitchFamily="49" charset="-128"/>
                        </a:rPr>
                        <a:t>医師の意見および装具装着証明、領収書</a:t>
                      </a:r>
                      <a:endParaRPr lang="ja-JP" sz="1800" b="0" kern="100" dirty="0">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5" name="タイトル 1"/>
          <p:cNvSpPr txBox="1">
            <a:spLocks/>
          </p:cNvSpPr>
          <p:nvPr/>
        </p:nvSpPr>
        <p:spPr>
          <a:xfrm>
            <a:off x="539552" y="3212976"/>
            <a:ext cx="7467600" cy="1143000"/>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200" b="0" i="0" u="none" strike="noStrike" kern="100" cap="small" spc="0" normalizeH="0" baseline="0" noProof="0" dirty="0" smtClean="0">
                <a:ln>
                  <a:noFill/>
                </a:ln>
                <a:solidFill>
                  <a:srgbClr val="0060A8"/>
                </a:solidFill>
                <a:effectLst/>
                <a:uLnTx/>
                <a:uFillTx/>
                <a:latin typeface="HGP創英角ﾎﾟｯﾌﾟ体" pitchFamily="50" charset="-128"/>
                <a:ea typeface="HGP創英角ﾎﾟｯﾌﾟ体" pitchFamily="50" charset="-128"/>
                <a:cs typeface="メイリオ"/>
              </a:rPr>
              <a:t>治療用装具</a:t>
            </a:r>
            <a:r>
              <a:rPr kumimoji="1" lang="ja-JP" altLang="ja-JP" sz="3200" b="0" i="0" u="none" strike="noStrike" kern="100" cap="small" spc="0" normalizeH="0" baseline="0" noProof="0" dirty="0" smtClean="0">
                <a:ln>
                  <a:noFill/>
                </a:ln>
                <a:solidFill>
                  <a:schemeClr val="accent1">
                    <a:lumMod val="75000"/>
                  </a:schemeClr>
                </a:solidFill>
                <a:effectLst/>
                <a:uLnTx/>
                <a:uFillTx/>
                <a:latin typeface="Century"/>
                <a:ea typeface="ＭＳ 明朝"/>
                <a:cs typeface="Times New Roman"/>
              </a:rPr>
              <a:t/>
            </a:r>
            <a:br>
              <a:rPr kumimoji="1" lang="ja-JP" altLang="ja-JP" sz="3200" b="0" i="0" u="none" strike="noStrike" kern="100" cap="small" spc="0" normalizeH="0" baseline="0" noProof="0" dirty="0" smtClean="0">
                <a:ln>
                  <a:noFill/>
                </a:ln>
                <a:solidFill>
                  <a:schemeClr val="accent1">
                    <a:lumMod val="75000"/>
                  </a:schemeClr>
                </a:solidFill>
                <a:effectLst/>
                <a:uLnTx/>
                <a:uFillTx/>
                <a:latin typeface="Century"/>
                <a:ea typeface="ＭＳ 明朝"/>
                <a:cs typeface="Times New Roman"/>
              </a:rPr>
            </a:br>
            <a:endParaRPr kumimoji="1" lang="ja-JP" altLang="en-US" sz="3200" b="0" i="0" u="none" strike="noStrike" kern="1200" cap="small" spc="0" normalizeH="0" baseline="0" noProof="0" dirty="0">
              <a:ln>
                <a:noFill/>
              </a:ln>
              <a:solidFill>
                <a:schemeClr val="accent1">
                  <a:lumMod val="75000"/>
                </a:schemeClr>
              </a:solidFill>
              <a:effectLst/>
              <a:uLnTx/>
              <a:uFillTx/>
              <a:latin typeface="+mj-lt"/>
              <a:ea typeface="+mj-ea"/>
              <a:cs typeface="+mj-cs"/>
            </a:endParaRPr>
          </a:p>
        </p:txBody>
      </p:sp>
      <p:sp>
        <p:nvSpPr>
          <p:cNvPr id="6" name="スライド番号プレースホルダ 5"/>
          <p:cNvSpPr>
            <a:spLocks noGrp="1"/>
          </p:cNvSpPr>
          <p:nvPr>
            <p:ph type="sldNum" sz="quarter" idx="12"/>
          </p:nvPr>
        </p:nvSpPr>
        <p:spPr/>
        <p:txBody>
          <a:bodyPr/>
          <a:lstStyle/>
          <a:p>
            <a:fld id="{7C579F6A-F8B1-4A32-8D9F-1EEC59A918CF}" type="slidenum">
              <a:rPr kumimoji="1" lang="ja-JP" altLang="en-US" smtClean="0"/>
              <a:pPr/>
              <a:t>7</a:t>
            </a:fld>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476672"/>
            <a:ext cx="8229600" cy="1143000"/>
          </a:xfrm>
        </p:spPr>
        <p:txBody>
          <a:bodyPr>
            <a:normAutofit fontScale="90000"/>
          </a:bodyPr>
          <a:lstStyle/>
          <a:p>
            <a:pPr>
              <a:spcAft>
                <a:spcPts val="0"/>
              </a:spcAft>
            </a:pPr>
            <a:r>
              <a:rPr lang="ja-JP" altLang="ja-JP" sz="3600" kern="100" dirty="0" smtClean="0">
                <a:solidFill>
                  <a:srgbClr val="0060A8"/>
                </a:solidFill>
                <a:latin typeface="HGP創英角ﾎﾟｯﾌﾟ体" pitchFamily="50" charset="-128"/>
                <a:ea typeface="HGP創英角ﾎﾟｯﾌﾟ体" pitchFamily="50" charset="-128"/>
                <a:cs typeface="Times New Roman"/>
              </a:rPr>
              <a:t>育成医療</a:t>
            </a:r>
            <a:r>
              <a:rPr lang="ja-JP" altLang="ja-JP" sz="2000" kern="100" dirty="0" smtClean="0">
                <a:latin typeface="Century"/>
                <a:ea typeface="ＭＳ 明朝"/>
                <a:cs typeface="Times New Roman"/>
              </a:rPr>
              <a:t/>
            </a:r>
            <a:br>
              <a:rPr lang="ja-JP" altLang="ja-JP" sz="2000" kern="100" dirty="0" smtClean="0">
                <a:latin typeface="Century"/>
                <a:ea typeface="ＭＳ 明朝"/>
                <a:cs typeface="Times New Roman"/>
              </a:rPr>
            </a:br>
            <a:endParaRPr kumimoji="1" lang="ja-JP" altLang="en-US" dirty="0"/>
          </a:p>
        </p:txBody>
      </p:sp>
      <p:sp>
        <p:nvSpPr>
          <p:cNvPr id="3" name="コンテンツ プレースホルダ 2"/>
          <p:cNvSpPr>
            <a:spLocks noGrp="1"/>
          </p:cNvSpPr>
          <p:nvPr>
            <p:ph idx="1"/>
          </p:nvPr>
        </p:nvSpPr>
        <p:spPr>
          <a:xfrm>
            <a:off x="683568" y="1196752"/>
            <a:ext cx="7467600" cy="5328592"/>
          </a:xfrm>
        </p:spPr>
        <p:txBody>
          <a:bodyPr/>
          <a:lstStyle/>
          <a:p>
            <a:r>
              <a:rPr kumimoji="1" lang="ja-JP" altLang="en-US" sz="2400" dirty="0" smtClean="0">
                <a:latin typeface="ＭＳ ゴシック" pitchFamily="49" charset="-128"/>
                <a:ea typeface="ＭＳ ゴシック" pitchFamily="49" charset="-128"/>
              </a:rPr>
              <a:t>手術等によって身体上の障害および疾患の改善が見込まれる児童（</a:t>
            </a:r>
            <a:r>
              <a:rPr kumimoji="1" lang="en-US" altLang="ja-JP" sz="2400" dirty="0" smtClean="0">
                <a:latin typeface="ＭＳ ゴシック" pitchFamily="49" charset="-128"/>
                <a:ea typeface="ＭＳ ゴシック" pitchFamily="49" charset="-128"/>
              </a:rPr>
              <a:t>18</a:t>
            </a:r>
            <a:r>
              <a:rPr kumimoji="1" lang="ja-JP" altLang="en-US" sz="2400" dirty="0" smtClean="0">
                <a:latin typeface="ＭＳ ゴシック" pitchFamily="49" charset="-128"/>
                <a:ea typeface="ＭＳ ゴシック" pitchFamily="49" charset="-128"/>
              </a:rPr>
              <a:t>歳未満）の手術や補装具等に必要な医療費の一部が給付される制度です。</a:t>
            </a:r>
            <a:endParaRPr kumimoji="1" lang="en-US" altLang="ja-JP" sz="2400" dirty="0" smtClean="0">
              <a:latin typeface="ＭＳ ゴシック" pitchFamily="49" charset="-128"/>
              <a:ea typeface="ＭＳ ゴシック" pitchFamily="49" charset="-128"/>
            </a:endParaRPr>
          </a:p>
          <a:p>
            <a:endParaRPr lang="en-US" altLang="ja-JP" dirty="0" smtClean="0"/>
          </a:p>
          <a:p>
            <a:endParaRPr kumimoji="1" lang="ja-JP" altLang="en-US" dirty="0"/>
          </a:p>
        </p:txBody>
      </p:sp>
      <p:graphicFrame>
        <p:nvGraphicFramePr>
          <p:cNvPr id="4" name="表 3"/>
          <p:cNvGraphicFramePr>
            <a:graphicFrameLocks noGrp="1"/>
          </p:cNvGraphicFramePr>
          <p:nvPr/>
        </p:nvGraphicFramePr>
        <p:xfrm>
          <a:off x="1115616" y="2636911"/>
          <a:ext cx="7272808" cy="3768290"/>
        </p:xfrm>
        <a:graphic>
          <a:graphicData uri="http://schemas.openxmlformats.org/drawingml/2006/table">
            <a:tbl>
              <a:tblPr firstRow="1" bandRow="1">
                <a:tableStyleId>{5C22544A-7EE6-4342-B048-85BDC9FD1C3A}</a:tableStyleId>
              </a:tblPr>
              <a:tblGrid>
                <a:gridCol w="2016224"/>
                <a:gridCol w="5256584"/>
              </a:tblGrid>
              <a:tr h="433410">
                <a:tc>
                  <a:txBody>
                    <a:bodyPr/>
                    <a:lstStyle/>
                    <a:p>
                      <a:r>
                        <a:rPr kumimoji="1" lang="ja-JP" altLang="en-US" sz="2000" b="1" dirty="0" smtClean="0">
                          <a:solidFill>
                            <a:srgbClr val="002060"/>
                          </a:solidFill>
                          <a:latin typeface="ＭＳ ゴシック" pitchFamily="49" charset="-128"/>
                          <a:ea typeface="ＭＳ ゴシック" pitchFamily="49" charset="-128"/>
                        </a:rPr>
                        <a:t>窓口</a:t>
                      </a:r>
                      <a:endParaRPr kumimoji="1" lang="ja-JP" altLang="en-US" sz="2000" b="1" dirty="0">
                        <a:solidFill>
                          <a:srgbClr val="002060"/>
                        </a:solidFill>
                        <a:latin typeface="ＭＳ ゴシック" pitchFamily="49" charset="-128"/>
                        <a:ea typeface="ＭＳ ゴシック"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lvl="1"/>
                      <a:r>
                        <a:rPr kumimoji="1" lang="ja-JP" altLang="en-US" b="0" dirty="0" smtClean="0">
                          <a:solidFill>
                            <a:schemeClr val="tx1"/>
                          </a:solidFill>
                          <a:latin typeface="ＭＳ ゴシック" pitchFamily="49" charset="-128"/>
                          <a:ea typeface="ＭＳ ゴシック" pitchFamily="49" charset="-128"/>
                        </a:rPr>
                        <a:t>住所地の保健所</a:t>
                      </a:r>
                      <a:endParaRPr kumimoji="1" lang="ja-JP" altLang="en-US" b="0" dirty="0">
                        <a:solidFill>
                          <a:schemeClr val="tx1"/>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053560">
                <a:tc>
                  <a:txBody>
                    <a:bodyPr/>
                    <a:lstStyle/>
                    <a:p>
                      <a:r>
                        <a:rPr kumimoji="1" lang="ja-JP" altLang="en-US" sz="2000" b="1" dirty="0" smtClean="0">
                          <a:solidFill>
                            <a:srgbClr val="002060"/>
                          </a:solidFill>
                          <a:latin typeface="ＭＳ ゴシック" pitchFamily="49" charset="-128"/>
                          <a:ea typeface="ＭＳ ゴシック" pitchFamily="49" charset="-128"/>
                        </a:rPr>
                        <a:t>書類</a:t>
                      </a:r>
                      <a:endParaRPr kumimoji="1" lang="ja-JP" altLang="en-US" sz="2000" b="1" dirty="0">
                        <a:solidFill>
                          <a:srgbClr val="002060"/>
                        </a:solidFill>
                        <a:latin typeface="ＭＳ ゴシック" pitchFamily="49" charset="-128"/>
                        <a:ea typeface="ＭＳ ゴシック"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lvl="1"/>
                      <a:r>
                        <a:rPr kumimoji="1" lang="ja-JP" altLang="en-US" dirty="0" smtClean="0">
                          <a:latin typeface="ＭＳ ゴシック" pitchFamily="49" charset="-128"/>
                          <a:ea typeface="ＭＳ ゴシック" pitchFamily="49" charset="-128"/>
                        </a:rPr>
                        <a:t>申請書・医師の意見書</a:t>
                      </a:r>
                      <a:endParaRPr kumimoji="1" lang="en-US" altLang="ja-JP" dirty="0" smtClean="0">
                        <a:latin typeface="ＭＳ ゴシック" pitchFamily="49" charset="-128"/>
                        <a:ea typeface="ＭＳ ゴシック" pitchFamily="49" charset="-128"/>
                      </a:endParaRPr>
                    </a:p>
                    <a:p>
                      <a:pPr lvl="1"/>
                      <a:r>
                        <a:rPr kumimoji="1" lang="ja-JP" altLang="en-US" dirty="0" smtClean="0">
                          <a:latin typeface="ＭＳ ゴシック" pitchFamily="49" charset="-128"/>
                          <a:ea typeface="ＭＳ ゴシック" pitchFamily="49" charset="-128"/>
                        </a:rPr>
                        <a:t>健康保険証・世帯の所得証明</a:t>
                      </a:r>
                      <a:endParaRPr kumimoji="1" lang="en-US" altLang="ja-JP" dirty="0" smtClean="0">
                        <a:latin typeface="ＭＳ ゴシック" pitchFamily="49" charset="-128"/>
                        <a:ea typeface="ＭＳ ゴシック" pitchFamily="49" charset="-128"/>
                      </a:endParaRPr>
                    </a:p>
                    <a:p>
                      <a:pPr lvl="1"/>
                      <a:r>
                        <a:rPr kumimoji="1" lang="ja-JP" altLang="en-US" dirty="0" smtClean="0">
                          <a:latin typeface="ＭＳ ゴシック" pitchFamily="49" charset="-128"/>
                          <a:ea typeface="ＭＳ ゴシック" pitchFamily="49" charset="-128"/>
                        </a:rPr>
                        <a:t>住民票（国保の場合）・印鑑</a:t>
                      </a:r>
                      <a:endParaRPr kumimoji="1" lang="ja-JP" altLang="en-US" dirty="0">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408687">
                <a:tc>
                  <a:txBody>
                    <a:bodyPr/>
                    <a:lstStyle/>
                    <a:p>
                      <a:r>
                        <a:rPr kumimoji="1" lang="ja-JP" altLang="en-US" sz="2000" b="1" dirty="0" smtClean="0">
                          <a:solidFill>
                            <a:srgbClr val="002060"/>
                          </a:solidFill>
                          <a:latin typeface="ＭＳ ゴシック" pitchFamily="49" charset="-128"/>
                          <a:ea typeface="ＭＳ ゴシック" pitchFamily="49" charset="-128"/>
                        </a:rPr>
                        <a:t>自己負担額</a:t>
                      </a:r>
                      <a:endParaRPr kumimoji="1" lang="ja-JP" altLang="en-US" sz="2000" b="1" dirty="0">
                        <a:solidFill>
                          <a:srgbClr val="002060"/>
                        </a:solidFill>
                        <a:latin typeface="ＭＳ ゴシック" pitchFamily="49" charset="-128"/>
                        <a:ea typeface="ＭＳ ゴシック"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lvl="1"/>
                      <a:r>
                        <a:rPr kumimoji="1" lang="ja-JP" altLang="en-US" dirty="0" smtClean="0">
                          <a:latin typeface="ＭＳ ゴシック" pitchFamily="49" charset="-128"/>
                          <a:ea typeface="ＭＳ ゴシック" pitchFamily="49" charset="-128"/>
                        </a:rPr>
                        <a:t>原則として医療費の</a:t>
                      </a:r>
                      <a:r>
                        <a:rPr kumimoji="1" lang="en-US" altLang="ja-JP" dirty="0" smtClean="0">
                          <a:latin typeface="ＭＳ ゴシック" pitchFamily="49" charset="-128"/>
                          <a:ea typeface="ＭＳ ゴシック" pitchFamily="49" charset="-128"/>
                        </a:rPr>
                        <a:t>1</a:t>
                      </a:r>
                      <a:r>
                        <a:rPr kumimoji="1" lang="ja-JP" altLang="en-US" dirty="0" smtClean="0">
                          <a:latin typeface="ＭＳ ゴシック" pitchFamily="49" charset="-128"/>
                          <a:ea typeface="ＭＳ ゴシック" pitchFamily="49" charset="-128"/>
                        </a:rPr>
                        <a:t>割負担</a:t>
                      </a:r>
                      <a:endParaRPr kumimoji="1" lang="en-US" altLang="ja-JP" dirty="0" smtClean="0">
                        <a:latin typeface="ＭＳ ゴシック" pitchFamily="49" charset="-128"/>
                        <a:ea typeface="ＭＳ ゴシック" pitchFamily="49" charset="-128"/>
                      </a:endParaRPr>
                    </a:p>
                    <a:p>
                      <a:pPr lvl="1"/>
                      <a:r>
                        <a:rPr kumimoji="1" lang="ja-JP" altLang="en-US" dirty="0" smtClean="0">
                          <a:latin typeface="ＭＳ ゴシック" pitchFamily="49" charset="-128"/>
                          <a:ea typeface="ＭＳ ゴシック" pitchFamily="49" charset="-128"/>
                        </a:rPr>
                        <a:t>負担額は所得に応じた上限額あり。</a:t>
                      </a:r>
                      <a:endParaRPr kumimoji="1" lang="en-US" altLang="ja-JP" dirty="0" smtClean="0">
                        <a:latin typeface="ＭＳ ゴシック" pitchFamily="49" charset="-128"/>
                        <a:ea typeface="ＭＳ ゴシック" pitchFamily="49" charset="-128"/>
                      </a:endParaRPr>
                    </a:p>
                    <a:p>
                      <a:pPr lvl="1"/>
                      <a:r>
                        <a:rPr kumimoji="1" lang="ja-JP" altLang="en-US" sz="1600" dirty="0" smtClean="0">
                          <a:latin typeface="ＭＳ ゴシック" pitchFamily="49" charset="-128"/>
                          <a:ea typeface="ＭＳ ゴシック" pitchFamily="49" charset="-128"/>
                        </a:rPr>
                        <a:t>（</a:t>
                      </a:r>
                      <a:r>
                        <a:rPr kumimoji="1" lang="en-US" altLang="ja-JP" sz="1600" dirty="0" smtClean="0">
                          <a:latin typeface="ＭＳ ゴシック" pitchFamily="49" charset="-128"/>
                          <a:ea typeface="ＭＳ ゴシック" pitchFamily="49" charset="-128"/>
                        </a:rPr>
                        <a:t>0</a:t>
                      </a:r>
                      <a:r>
                        <a:rPr kumimoji="1" lang="ja-JP" altLang="en-US" sz="1600" dirty="0" smtClean="0">
                          <a:latin typeface="ＭＳ ゴシック" pitchFamily="49" charset="-128"/>
                          <a:ea typeface="ＭＳ ゴシック" pitchFamily="49" charset="-128"/>
                        </a:rPr>
                        <a:t>～</a:t>
                      </a:r>
                      <a:r>
                        <a:rPr kumimoji="1" lang="en-US" altLang="ja-JP" sz="1600" dirty="0" smtClean="0">
                          <a:latin typeface="ＭＳ ゴシック" pitchFamily="49" charset="-128"/>
                          <a:ea typeface="ＭＳ ゴシック" pitchFamily="49" charset="-128"/>
                        </a:rPr>
                        <a:t>20,000</a:t>
                      </a:r>
                      <a:r>
                        <a:rPr kumimoji="1" lang="ja-JP" altLang="en-US" sz="1600" dirty="0" smtClean="0">
                          <a:latin typeface="ＭＳ ゴシック" pitchFamily="49" charset="-128"/>
                          <a:ea typeface="ＭＳ ゴシック" pitchFamily="49" charset="-128"/>
                        </a:rPr>
                        <a:t>円）</a:t>
                      </a:r>
                      <a:endParaRPr kumimoji="1" lang="en-US" altLang="ja-JP" sz="1600" dirty="0" smtClean="0">
                        <a:latin typeface="ＭＳ ゴシック" pitchFamily="49" charset="-128"/>
                        <a:ea typeface="ＭＳ ゴシック" pitchFamily="49" charset="-128"/>
                      </a:endParaRPr>
                    </a:p>
                    <a:p>
                      <a:pPr lvl="1"/>
                      <a:r>
                        <a:rPr kumimoji="1" lang="en-US" altLang="ja-JP" dirty="0" smtClean="0">
                          <a:solidFill>
                            <a:schemeClr val="tx1"/>
                          </a:solidFill>
                          <a:latin typeface="ＭＳ ゴシック" pitchFamily="49" charset="-128"/>
                          <a:ea typeface="ＭＳ ゴシック" pitchFamily="49" charset="-128"/>
                        </a:rPr>
                        <a:t>※</a:t>
                      </a:r>
                      <a:r>
                        <a:rPr kumimoji="1" lang="ja-JP" altLang="en-US" dirty="0" smtClean="0">
                          <a:solidFill>
                            <a:schemeClr val="tx1"/>
                          </a:solidFill>
                          <a:latin typeface="ＭＳ ゴシック" pitchFamily="49" charset="-128"/>
                          <a:ea typeface="ＭＳ ゴシック" pitchFamily="49" charset="-128"/>
                        </a:rPr>
                        <a:t>所得制限有</a:t>
                      </a:r>
                      <a:endParaRPr kumimoji="1" lang="en-US" altLang="ja-JP" dirty="0" smtClean="0">
                        <a:solidFill>
                          <a:schemeClr val="tx1"/>
                        </a:solidFill>
                        <a:latin typeface="ＭＳ ゴシック" pitchFamily="49" charset="-128"/>
                        <a:ea typeface="ＭＳ ゴシック" pitchFamily="49" charset="-128"/>
                      </a:endParaRPr>
                    </a:p>
                    <a:p>
                      <a:pPr lvl="1"/>
                      <a:r>
                        <a:rPr kumimoji="1" lang="ja-JP" altLang="en-US" dirty="0" smtClean="0">
                          <a:latin typeface="ＭＳ ゴシック" pitchFamily="49" charset="-128"/>
                          <a:ea typeface="ＭＳ ゴシック" pitchFamily="49" charset="-128"/>
                        </a:rPr>
                        <a:t>室料・オムツ代などは自己負担あり。</a:t>
                      </a:r>
                      <a:endParaRPr kumimoji="1" lang="ja-JP" altLang="en-US" dirty="0">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848760">
                <a:tc>
                  <a:txBody>
                    <a:bodyPr/>
                    <a:lstStyle/>
                    <a:p>
                      <a:r>
                        <a:rPr kumimoji="1" lang="ja-JP" altLang="en-US" sz="2000" b="1" dirty="0" smtClean="0">
                          <a:solidFill>
                            <a:srgbClr val="002060"/>
                          </a:solidFill>
                          <a:latin typeface="ＭＳ ゴシック" pitchFamily="49" charset="-128"/>
                          <a:ea typeface="ＭＳ ゴシック" pitchFamily="49" charset="-128"/>
                        </a:rPr>
                        <a:t>その他</a:t>
                      </a:r>
                      <a:endParaRPr kumimoji="1" lang="ja-JP" altLang="en-US" sz="2000" b="1" dirty="0">
                        <a:solidFill>
                          <a:srgbClr val="002060"/>
                        </a:solidFill>
                        <a:latin typeface="ＭＳ ゴシック" pitchFamily="49" charset="-128"/>
                        <a:ea typeface="ＭＳ ゴシック"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lvl="1"/>
                      <a:r>
                        <a:rPr kumimoji="1" lang="ja-JP" altLang="en-US" dirty="0" smtClean="0">
                          <a:latin typeface="ＭＳ ゴシック" pitchFamily="49" charset="-128"/>
                          <a:ea typeface="ＭＳ ゴシック" pitchFamily="49" charset="-128"/>
                        </a:rPr>
                        <a:t>医師の意見書料</a:t>
                      </a:r>
                      <a:endParaRPr kumimoji="1" lang="en-US" altLang="ja-JP" dirty="0" smtClean="0">
                        <a:latin typeface="ＭＳ ゴシック" pitchFamily="49" charset="-128"/>
                        <a:ea typeface="ＭＳ ゴシック" pitchFamily="49" charset="-128"/>
                      </a:endParaRPr>
                    </a:p>
                    <a:p>
                      <a:pPr lvl="1"/>
                      <a:r>
                        <a:rPr kumimoji="1" lang="ja-JP" altLang="en-US" dirty="0" smtClean="0">
                          <a:latin typeface="ＭＳ ゴシック" pitchFamily="49" charset="-128"/>
                          <a:ea typeface="ＭＳ ゴシック" pitchFamily="49" charset="-128"/>
                        </a:rPr>
                        <a:t>（当院では初回のみ</a:t>
                      </a:r>
                      <a:r>
                        <a:rPr kumimoji="1" lang="en-US" altLang="ja-JP" dirty="0" smtClean="0">
                          <a:latin typeface="ＭＳ ゴシック" pitchFamily="49" charset="-128"/>
                          <a:ea typeface="ＭＳ ゴシック" pitchFamily="49" charset="-128"/>
                        </a:rPr>
                        <a:t>2,100</a:t>
                      </a:r>
                      <a:r>
                        <a:rPr kumimoji="1" lang="ja-JP" altLang="en-US" dirty="0" smtClean="0">
                          <a:latin typeface="ＭＳ ゴシック" pitchFamily="49" charset="-128"/>
                          <a:ea typeface="ＭＳ ゴシック" pitchFamily="49" charset="-128"/>
                        </a:rPr>
                        <a:t>円）が必要。</a:t>
                      </a:r>
                      <a:endParaRPr kumimoji="1" lang="ja-JP" altLang="en-US" dirty="0">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sp>
        <p:nvSpPr>
          <p:cNvPr id="5" name="スライド番号プレースホルダ 4"/>
          <p:cNvSpPr>
            <a:spLocks noGrp="1"/>
          </p:cNvSpPr>
          <p:nvPr>
            <p:ph type="sldNum" sz="quarter" idx="12"/>
          </p:nvPr>
        </p:nvSpPr>
        <p:spPr/>
        <p:txBody>
          <a:bodyPr/>
          <a:lstStyle/>
          <a:p>
            <a:fld id="{7C579F6A-F8B1-4A32-8D9F-1EEC59A918CF}" type="slidenum">
              <a:rPr kumimoji="1" lang="ja-JP" altLang="en-US" smtClean="0"/>
              <a:pPr/>
              <a:t>8</a:t>
            </a:fld>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spcAft>
                <a:spcPts val="1075"/>
              </a:spcAft>
            </a:pPr>
            <a:r>
              <a:rPr lang="ja-JP" altLang="ja-JP" sz="3600" kern="0" dirty="0" smtClean="0">
                <a:solidFill>
                  <a:srgbClr val="0060A8"/>
                </a:solidFill>
                <a:latin typeface="HGP創英角ﾎﾟｯﾌﾟ体" pitchFamily="50" charset="-128"/>
                <a:ea typeface="HGP創英角ﾎﾟｯﾌﾟ体" pitchFamily="50" charset="-128"/>
                <a:cs typeface="Times New Roman"/>
              </a:rPr>
              <a:t>重度</a:t>
            </a:r>
            <a:r>
              <a:rPr lang="ja-JP" altLang="en-US" sz="3600" kern="0" dirty="0" smtClean="0">
                <a:solidFill>
                  <a:srgbClr val="0060A8"/>
                </a:solidFill>
                <a:latin typeface="HGP創英角ﾎﾟｯﾌﾟ体" pitchFamily="50" charset="-128"/>
                <a:ea typeface="HGP創英角ﾎﾟｯﾌﾟ体" pitchFamily="50" charset="-128"/>
                <a:cs typeface="Times New Roman"/>
              </a:rPr>
              <a:t>心身</a:t>
            </a:r>
            <a:r>
              <a:rPr lang="ja-JP" altLang="ja-JP" sz="3600" kern="0" dirty="0" smtClean="0">
                <a:solidFill>
                  <a:srgbClr val="0060A8"/>
                </a:solidFill>
                <a:latin typeface="HGP創英角ﾎﾟｯﾌﾟ体" pitchFamily="50" charset="-128"/>
                <a:ea typeface="HGP創英角ﾎﾟｯﾌﾟ体" pitchFamily="50" charset="-128"/>
                <a:cs typeface="Times New Roman"/>
              </a:rPr>
              <a:t>障</a:t>
            </a:r>
            <a:r>
              <a:rPr lang="ja-JP" altLang="en-US" sz="3600" kern="0" dirty="0" smtClean="0">
                <a:solidFill>
                  <a:srgbClr val="0060A8"/>
                </a:solidFill>
                <a:latin typeface="HGP創英角ﾎﾟｯﾌﾟ体" pitchFamily="50" charset="-128"/>
                <a:ea typeface="HGP創英角ﾎﾟｯﾌﾟ体" pitchFamily="50" charset="-128"/>
                <a:cs typeface="Times New Roman"/>
              </a:rPr>
              <a:t>害</a:t>
            </a:r>
            <a:r>
              <a:rPr lang="ja-JP" altLang="ja-JP" sz="3600" kern="0" dirty="0" smtClean="0">
                <a:solidFill>
                  <a:srgbClr val="0060A8"/>
                </a:solidFill>
                <a:latin typeface="HGP創英角ﾎﾟｯﾌﾟ体" pitchFamily="50" charset="-128"/>
                <a:ea typeface="HGP創英角ﾎﾟｯﾌﾟ体" pitchFamily="50" charset="-128"/>
                <a:cs typeface="Times New Roman"/>
              </a:rPr>
              <a:t>者医療</a:t>
            </a:r>
            <a:r>
              <a:rPr lang="ja-JP" altLang="ja-JP" sz="1800" kern="100" dirty="0" smtClean="0">
                <a:latin typeface="HGP創英角ﾎﾟｯﾌﾟ体" pitchFamily="50" charset="-128"/>
                <a:ea typeface="HGP創英角ﾎﾟｯﾌﾟ体" pitchFamily="50" charset="-128"/>
                <a:cs typeface="Times New Roman"/>
              </a:rPr>
              <a:t/>
            </a:r>
            <a:br>
              <a:rPr lang="ja-JP" altLang="ja-JP" sz="1800" kern="100" dirty="0" smtClean="0">
                <a:latin typeface="HGP創英角ﾎﾟｯﾌﾟ体" pitchFamily="50" charset="-128"/>
                <a:ea typeface="HGP創英角ﾎﾟｯﾌﾟ体" pitchFamily="50" charset="-128"/>
                <a:cs typeface="Times New Roman"/>
              </a:rPr>
            </a:br>
            <a:endParaRPr kumimoji="1" lang="ja-JP" altLang="en-US" dirty="0">
              <a:latin typeface="HGP創英角ﾎﾟｯﾌﾟ体" pitchFamily="50" charset="-128"/>
              <a:ea typeface="HGP創英角ﾎﾟｯﾌﾟ体" pitchFamily="50" charset="-128"/>
            </a:endParaRPr>
          </a:p>
        </p:txBody>
      </p:sp>
      <p:sp>
        <p:nvSpPr>
          <p:cNvPr id="3" name="コンテンツ プレースホルダ 2"/>
          <p:cNvSpPr>
            <a:spLocks noGrp="1"/>
          </p:cNvSpPr>
          <p:nvPr>
            <p:ph idx="1"/>
          </p:nvPr>
        </p:nvSpPr>
        <p:spPr>
          <a:xfrm>
            <a:off x="457200" y="1196752"/>
            <a:ext cx="7467600" cy="5277200"/>
          </a:xfrm>
        </p:spPr>
        <p:txBody>
          <a:bodyPr>
            <a:normAutofit/>
          </a:bodyPr>
          <a:lstStyle/>
          <a:p>
            <a:pPr algn="just">
              <a:spcAft>
                <a:spcPts val="0"/>
              </a:spcAft>
            </a:pPr>
            <a:r>
              <a:rPr lang="ja-JP" altLang="ja-JP" sz="1800" kern="0" dirty="0" smtClean="0">
                <a:latin typeface="ＭＳ ゴシック" pitchFamily="49" charset="-128"/>
                <a:ea typeface="ＭＳ ゴシック" pitchFamily="49" charset="-128"/>
                <a:cs typeface="Times New Roman"/>
              </a:rPr>
              <a:t>心身に重度の</a:t>
            </a:r>
            <a:r>
              <a:rPr lang="ja-JP" altLang="en-US" sz="1800" kern="0" dirty="0" smtClean="0">
                <a:latin typeface="ＭＳ ゴシック" pitchFamily="49" charset="-128"/>
                <a:ea typeface="ＭＳ ゴシック" pitchFamily="49" charset="-128"/>
                <a:cs typeface="Times New Roman"/>
              </a:rPr>
              <a:t>障害</a:t>
            </a:r>
            <a:r>
              <a:rPr lang="ja-JP" altLang="ja-JP" sz="1800" kern="0" dirty="0" smtClean="0">
                <a:latin typeface="ＭＳ ゴシック" pitchFamily="49" charset="-128"/>
                <a:ea typeface="ＭＳ ゴシック" pitchFamily="49" charset="-128"/>
                <a:cs typeface="Times New Roman"/>
              </a:rPr>
              <a:t>を持つ方の医療費の一部または全部を助成する制度です。</a:t>
            </a:r>
            <a:endParaRPr lang="en-US" altLang="ja-JP" sz="1800" kern="0" dirty="0" smtClean="0">
              <a:latin typeface="ＭＳ ゴシック" pitchFamily="49" charset="-128"/>
              <a:ea typeface="ＭＳ ゴシック" pitchFamily="49" charset="-128"/>
              <a:cs typeface="Times New Roman"/>
            </a:endParaRPr>
          </a:p>
          <a:p>
            <a:pPr algn="just">
              <a:spcAft>
                <a:spcPts val="0"/>
              </a:spcAft>
              <a:buNone/>
            </a:pPr>
            <a:r>
              <a:rPr lang="ja-JP" altLang="en-US" sz="1800" dirty="0" smtClean="0">
                <a:latin typeface="ＭＳ Ｐゴシック" pitchFamily="50" charset="-128"/>
                <a:ea typeface="ＭＳ Ｐゴシック" pitchFamily="50" charset="-128"/>
              </a:rPr>
              <a:t>　</a:t>
            </a:r>
            <a:r>
              <a:rPr lang="en-US" altLang="ja-JP" sz="1800" dirty="0" smtClean="0">
                <a:latin typeface="ＭＳ Ｐゴシック" pitchFamily="50" charset="-128"/>
                <a:ea typeface="ＭＳ Ｐゴシック" pitchFamily="50" charset="-128"/>
              </a:rPr>
              <a:t>※</a:t>
            </a:r>
            <a:r>
              <a:rPr lang="ja-JP" altLang="en-US" sz="1800" dirty="0" smtClean="0">
                <a:latin typeface="ＭＳ Ｐゴシック" pitchFamily="50" charset="-128"/>
                <a:ea typeface="ＭＳ Ｐゴシック" pitchFamily="50" charset="-128"/>
              </a:rPr>
              <a:t>市区町村によって一部負担金が違います。</a:t>
            </a:r>
            <a:endParaRPr lang="en-US" altLang="ja-JP" sz="1800" dirty="0" smtClean="0">
              <a:latin typeface="ＭＳ Ｐゴシック" pitchFamily="50" charset="-128"/>
              <a:ea typeface="ＭＳ Ｐゴシック" pitchFamily="50" charset="-128"/>
            </a:endParaRPr>
          </a:p>
          <a:p>
            <a:pPr algn="just">
              <a:spcAft>
                <a:spcPts val="0"/>
              </a:spcAft>
              <a:buNone/>
            </a:pPr>
            <a:r>
              <a:rPr lang="ja-JP" altLang="en-US" sz="1200" dirty="0" smtClean="0">
                <a:latin typeface="ＭＳ Ｐゴシック" pitchFamily="50" charset="-128"/>
                <a:ea typeface="ＭＳ Ｐゴシック" pitchFamily="50" charset="-128"/>
              </a:rPr>
              <a:t>　　　　　　　　　　　　　　　　　　　　　　　　　　　　　　　　　　　　　　　　　　　　　　　　　　　　　　　　　　</a:t>
            </a:r>
            <a:r>
              <a:rPr lang="ja-JP" altLang="en-US" sz="1400" dirty="0" smtClean="0">
                <a:latin typeface="ＭＳ Ｐゴシック" pitchFamily="50" charset="-128"/>
                <a:ea typeface="ＭＳ Ｐゴシック" pitchFamily="50" charset="-128"/>
              </a:rPr>
              <a:t>　</a:t>
            </a:r>
            <a:r>
              <a:rPr lang="en-US" altLang="ja-JP" sz="1400" dirty="0" smtClean="0">
                <a:latin typeface="ＭＳ Ｐゴシック" pitchFamily="50" charset="-128"/>
                <a:ea typeface="ＭＳ Ｐゴシック" pitchFamily="50" charset="-128"/>
              </a:rPr>
              <a:t>(</a:t>
            </a:r>
            <a:r>
              <a:rPr lang="ja-JP" altLang="en-US" sz="1400" dirty="0" smtClean="0">
                <a:latin typeface="ＭＳ Ｐゴシック" pitchFamily="50" charset="-128"/>
                <a:ea typeface="ＭＳ Ｐゴシック" pitchFamily="50" charset="-128"/>
              </a:rPr>
              <a:t>京都市の場合）</a:t>
            </a:r>
            <a:endParaRPr lang="ja-JP" altLang="ja-JP" sz="1400" kern="100" dirty="0">
              <a:latin typeface="ＭＳ ゴシック" pitchFamily="49" charset="-128"/>
              <a:ea typeface="ＭＳ ゴシック" pitchFamily="49" charset="-128"/>
              <a:cs typeface="Times New Roman"/>
            </a:endParaRPr>
          </a:p>
        </p:txBody>
      </p:sp>
      <p:graphicFrame>
        <p:nvGraphicFramePr>
          <p:cNvPr id="4" name="表 3"/>
          <p:cNvGraphicFramePr>
            <a:graphicFrameLocks noGrp="1"/>
          </p:cNvGraphicFramePr>
          <p:nvPr/>
        </p:nvGraphicFramePr>
        <p:xfrm>
          <a:off x="611560" y="2535032"/>
          <a:ext cx="7776864" cy="4062320"/>
        </p:xfrm>
        <a:graphic>
          <a:graphicData uri="http://schemas.openxmlformats.org/drawingml/2006/table">
            <a:tbl>
              <a:tblPr firstRow="1" bandRow="1">
                <a:tableStyleId>{5C22544A-7EE6-4342-B048-85BDC9FD1C3A}</a:tableStyleId>
              </a:tblPr>
              <a:tblGrid>
                <a:gridCol w="1656184"/>
                <a:gridCol w="6120680"/>
              </a:tblGrid>
              <a:tr h="511105">
                <a:tc>
                  <a:txBody>
                    <a:bodyPr/>
                    <a:lstStyle/>
                    <a:p>
                      <a:pPr algn="just">
                        <a:spcAft>
                          <a:spcPts val="535"/>
                        </a:spcAft>
                      </a:pPr>
                      <a:r>
                        <a:rPr lang="ja-JP" sz="2000" b="1" kern="0" dirty="0">
                          <a:solidFill>
                            <a:srgbClr val="002060"/>
                          </a:solidFill>
                          <a:latin typeface="ＭＳ ゴシック" pitchFamily="49" charset="-128"/>
                          <a:ea typeface="ＭＳ ゴシック" pitchFamily="49" charset="-128"/>
                          <a:cs typeface="メイリオ"/>
                        </a:rPr>
                        <a:t>窓口</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spcAft>
                          <a:spcPts val="535"/>
                        </a:spcAft>
                      </a:pPr>
                      <a:r>
                        <a:rPr lang="ja-JP" sz="1600" b="0" kern="0" dirty="0">
                          <a:solidFill>
                            <a:schemeClr val="tx1"/>
                          </a:solidFill>
                          <a:latin typeface="ＭＳ ゴシック" pitchFamily="49" charset="-128"/>
                          <a:ea typeface="ＭＳ ゴシック" pitchFamily="49" charset="-128"/>
                          <a:cs typeface="メイリオ"/>
                        </a:rPr>
                        <a:t>市区</a:t>
                      </a:r>
                      <a:r>
                        <a:rPr lang="ja-JP" sz="1600" b="0" kern="0" dirty="0" smtClean="0">
                          <a:solidFill>
                            <a:schemeClr val="tx1"/>
                          </a:solidFill>
                          <a:latin typeface="ＭＳ ゴシック" pitchFamily="49" charset="-128"/>
                          <a:ea typeface="ＭＳ ゴシック" pitchFamily="49" charset="-128"/>
                          <a:cs typeface="メイリオ"/>
                        </a:rPr>
                        <a:t>役所</a:t>
                      </a:r>
                      <a:r>
                        <a:rPr lang="ja-JP" altLang="en-US" sz="1600" b="0" kern="0" dirty="0" smtClean="0">
                          <a:solidFill>
                            <a:schemeClr val="tx1"/>
                          </a:solidFill>
                          <a:latin typeface="ＭＳ ゴシック" pitchFamily="49" charset="-128"/>
                          <a:ea typeface="ＭＳ ゴシック" pitchFamily="49" charset="-128"/>
                          <a:cs typeface="メイリオ"/>
                        </a:rPr>
                        <a:t>・支所福祉部（福祉事務所）</a:t>
                      </a:r>
                      <a:endParaRPr lang="ja-JP" sz="16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71556">
                <a:tc>
                  <a:txBody>
                    <a:bodyPr/>
                    <a:lstStyle/>
                    <a:p>
                      <a:pPr algn="just">
                        <a:spcAft>
                          <a:spcPts val="535"/>
                        </a:spcAft>
                      </a:pPr>
                      <a:r>
                        <a:rPr lang="ja-JP" sz="2000" b="1" kern="0" dirty="0">
                          <a:solidFill>
                            <a:srgbClr val="002060"/>
                          </a:solidFill>
                          <a:latin typeface="ＭＳ ゴシック" pitchFamily="49" charset="-128"/>
                          <a:ea typeface="ＭＳ ゴシック" pitchFamily="49" charset="-128"/>
                          <a:cs typeface="メイリオ"/>
                        </a:rPr>
                        <a:t>必要書類</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535"/>
                        </a:spcAft>
                        <a:buClrTx/>
                        <a:buSzTx/>
                        <a:buFontTx/>
                        <a:buNone/>
                        <a:tabLst/>
                        <a:defRPr/>
                      </a:pPr>
                      <a:r>
                        <a:rPr lang="ja-JP" sz="1600" b="0" kern="0" dirty="0" smtClean="0">
                          <a:solidFill>
                            <a:schemeClr val="tx1"/>
                          </a:solidFill>
                          <a:latin typeface="ＭＳ ゴシック" pitchFamily="49" charset="-128"/>
                          <a:ea typeface="ＭＳ ゴシック" pitchFamily="49" charset="-128"/>
                          <a:cs typeface="メイリオ"/>
                        </a:rPr>
                        <a:t>健康</a:t>
                      </a:r>
                      <a:r>
                        <a:rPr lang="ja-JP" altLang="en-US" sz="1600" b="0" kern="0" dirty="0" smtClean="0">
                          <a:solidFill>
                            <a:schemeClr val="tx1"/>
                          </a:solidFill>
                          <a:latin typeface="ＭＳ ゴシック" pitchFamily="49" charset="-128"/>
                          <a:ea typeface="ＭＳ ゴシック" pitchFamily="49" charset="-128"/>
                          <a:cs typeface="メイリオ"/>
                        </a:rPr>
                        <a:t>保険</a:t>
                      </a:r>
                      <a:r>
                        <a:rPr lang="ja-JP" sz="1600" b="0" kern="0" dirty="0" smtClean="0">
                          <a:solidFill>
                            <a:schemeClr val="tx1"/>
                          </a:solidFill>
                          <a:latin typeface="ＭＳ ゴシック" pitchFamily="49" charset="-128"/>
                          <a:ea typeface="ＭＳ ゴシック" pitchFamily="49" charset="-128"/>
                          <a:cs typeface="メイリオ"/>
                        </a:rPr>
                        <a:t>証</a:t>
                      </a:r>
                      <a:r>
                        <a:rPr lang="ja-JP" altLang="en-US" sz="1600" b="0" kern="0" dirty="0" smtClean="0">
                          <a:solidFill>
                            <a:schemeClr val="tx1"/>
                          </a:solidFill>
                          <a:latin typeface="ＭＳ ゴシック" pitchFamily="49" charset="-128"/>
                          <a:ea typeface="ＭＳ ゴシック" pitchFamily="49" charset="-128"/>
                          <a:cs typeface="メイリオ"/>
                        </a:rPr>
                        <a:t>、</a:t>
                      </a:r>
                      <a:r>
                        <a:rPr lang="ja-JP" altLang="ja-JP" sz="1600" b="0" kern="0" dirty="0" smtClean="0">
                          <a:solidFill>
                            <a:schemeClr val="tx1"/>
                          </a:solidFill>
                          <a:latin typeface="ＭＳ ゴシック" pitchFamily="49" charset="-128"/>
                          <a:ea typeface="ＭＳ ゴシック" pitchFamily="49" charset="-128"/>
                          <a:cs typeface="メイリオ"/>
                        </a:rPr>
                        <a:t>印鑑</a:t>
                      </a:r>
                      <a:r>
                        <a:rPr lang="ja-JP" altLang="en-US" sz="1600" b="0" kern="0" dirty="0" smtClean="0">
                          <a:solidFill>
                            <a:schemeClr val="tx1"/>
                          </a:solidFill>
                          <a:latin typeface="ＭＳ ゴシック" pitchFamily="49" charset="-128"/>
                          <a:ea typeface="ＭＳ ゴシック" pitchFamily="49" charset="-128"/>
                          <a:cs typeface="メイリオ"/>
                        </a:rPr>
                        <a:t>、障害</a:t>
                      </a:r>
                      <a:r>
                        <a:rPr lang="ja-JP" sz="1600" b="0" kern="0" dirty="0" smtClean="0">
                          <a:solidFill>
                            <a:schemeClr val="tx1"/>
                          </a:solidFill>
                          <a:latin typeface="ＭＳ ゴシック" pitchFamily="49" charset="-128"/>
                          <a:ea typeface="ＭＳ ゴシック" pitchFamily="49" charset="-128"/>
                          <a:cs typeface="メイリオ"/>
                        </a:rPr>
                        <a:t>者手帳</a:t>
                      </a:r>
                      <a:endParaRPr lang="ja-JP" sz="1600" b="0" kern="100" dirty="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629543">
                <a:tc>
                  <a:txBody>
                    <a:bodyPr/>
                    <a:lstStyle/>
                    <a:p>
                      <a:pPr algn="just">
                        <a:spcAft>
                          <a:spcPts val="535"/>
                        </a:spcAft>
                      </a:pPr>
                      <a:r>
                        <a:rPr lang="ja-JP" altLang="en-US" sz="2000" b="1" kern="0" dirty="0" smtClean="0">
                          <a:solidFill>
                            <a:srgbClr val="002060"/>
                          </a:solidFill>
                          <a:latin typeface="ＭＳ ゴシック" pitchFamily="49" charset="-128"/>
                          <a:ea typeface="ＭＳ ゴシック" pitchFamily="49" charset="-128"/>
                          <a:cs typeface="メイリオ"/>
                        </a:rPr>
                        <a:t>自己負担額</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1600" b="0" kern="0" dirty="0" smtClean="0">
                          <a:solidFill>
                            <a:schemeClr val="tx1"/>
                          </a:solidFill>
                          <a:latin typeface="ＭＳ ゴシック" pitchFamily="49" charset="-128"/>
                          <a:ea typeface="ＭＳ ゴシック" pitchFamily="49" charset="-128"/>
                          <a:cs typeface="メイリオ"/>
                        </a:rPr>
                        <a:t>自己負担なし（訪問看護費用も含む）</a:t>
                      </a:r>
                      <a:endParaRPr lang="ja-JP" altLang="ja-JP" sz="1600" b="0" kern="100" dirty="0" smtClean="0">
                        <a:solidFill>
                          <a:schemeClr val="tx1"/>
                        </a:solidFill>
                        <a:latin typeface="ＭＳ ゴシック" pitchFamily="49" charset="-128"/>
                        <a:ea typeface="ＭＳ ゴシック" pitchFamily="49" charset="-128"/>
                        <a:cs typeface="Times New Roman"/>
                      </a:endParaRPr>
                    </a:p>
                    <a:p>
                      <a:pPr marL="0" marR="0" indent="0" algn="just" defTabSz="914400" rtl="0" eaLnBrk="1" fontAlgn="auto" latinLnBrk="0" hangingPunct="1">
                        <a:lnSpc>
                          <a:spcPct val="100000"/>
                        </a:lnSpc>
                        <a:spcBef>
                          <a:spcPts val="0"/>
                        </a:spcBef>
                        <a:spcAft>
                          <a:spcPts val="535"/>
                        </a:spcAft>
                        <a:buClrTx/>
                        <a:buSzTx/>
                        <a:buFontTx/>
                        <a:buNone/>
                        <a:tabLst/>
                        <a:defRPr/>
                      </a:pPr>
                      <a:r>
                        <a:rPr lang="en-US" altLang="ja-JP" sz="1600" b="0" kern="0" dirty="0" smtClean="0">
                          <a:solidFill>
                            <a:schemeClr val="tx1"/>
                          </a:solidFill>
                          <a:latin typeface="ＭＳ ゴシック" pitchFamily="49" charset="-128"/>
                          <a:ea typeface="ＭＳ ゴシック" pitchFamily="49" charset="-128"/>
                          <a:cs typeface="メイリオ"/>
                        </a:rPr>
                        <a:t>※</a:t>
                      </a:r>
                      <a:r>
                        <a:rPr lang="ja-JP" altLang="en-US" sz="1600" b="0" kern="0" dirty="0" smtClean="0">
                          <a:solidFill>
                            <a:schemeClr val="tx1"/>
                          </a:solidFill>
                          <a:latin typeface="ＭＳ ゴシック" pitchFamily="49" charset="-128"/>
                          <a:ea typeface="ＭＳ ゴシック" pitchFamily="49" charset="-128"/>
                          <a:cs typeface="メイリオ"/>
                        </a:rPr>
                        <a:t>所得制限あり</a:t>
                      </a:r>
                      <a:endParaRPr lang="en-US" altLang="ja-JP" sz="1600" b="0" kern="0" dirty="0" smtClean="0">
                        <a:solidFill>
                          <a:schemeClr val="tx1"/>
                        </a:solidFill>
                        <a:latin typeface="ＭＳ ゴシック" pitchFamily="49" charset="-128"/>
                        <a:ea typeface="ＭＳ ゴシック" pitchFamily="49" charset="-128"/>
                        <a:cs typeface="メイリオ"/>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664437">
                <a:tc>
                  <a:txBody>
                    <a:bodyPr/>
                    <a:lstStyle/>
                    <a:p>
                      <a:pPr algn="just">
                        <a:spcAft>
                          <a:spcPts val="535"/>
                        </a:spcAft>
                      </a:pPr>
                      <a:r>
                        <a:rPr lang="ja-JP" altLang="en-US" sz="2000" b="1" kern="0" dirty="0" smtClean="0">
                          <a:solidFill>
                            <a:srgbClr val="002060"/>
                          </a:solidFill>
                          <a:latin typeface="ＭＳ ゴシック" pitchFamily="49" charset="-128"/>
                          <a:ea typeface="ＭＳ ゴシック" pitchFamily="49" charset="-128"/>
                          <a:cs typeface="メイリオ"/>
                        </a:rPr>
                        <a:t>対象者</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just" defTabSz="914400" rtl="0" eaLnBrk="1" fontAlgn="auto" latinLnBrk="0" hangingPunct="1">
                        <a:lnSpc>
                          <a:spcPct val="100000"/>
                        </a:lnSpc>
                        <a:spcBef>
                          <a:spcPts val="0"/>
                        </a:spcBef>
                        <a:spcAft>
                          <a:spcPts val="535"/>
                        </a:spcAft>
                        <a:buClrTx/>
                        <a:buSzTx/>
                        <a:buFontTx/>
                        <a:buNone/>
                        <a:tabLst/>
                        <a:defRPr/>
                      </a:pPr>
                      <a:r>
                        <a:rPr lang="ja-JP" altLang="ja-JP" sz="1600" b="0" kern="0" dirty="0" smtClean="0">
                          <a:solidFill>
                            <a:schemeClr val="tx1"/>
                          </a:solidFill>
                          <a:latin typeface="ＭＳ ゴシック" pitchFamily="49" charset="-128"/>
                          <a:ea typeface="ＭＳ ゴシック" pitchFamily="49" charset="-128"/>
                          <a:cs typeface="メイリオ"/>
                        </a:rPr>
                        <a:t>身障手帳</a:t>
                      </a:r>
                      <a:r>
                        <a:rPr lang="en-US" altLang="ja-JP" sz="1600" b="0" kern="0" dirty="0" smtClean="0">
                          <a:solidFill>
                            <a:schemeClr val="tx1"/>
                          </a:solidFill>
                          <a:latin typeface="ＭＳ ゴシック" pitchFamily="49" charset="-128"/>
                          <a:ea typeface="ＭＳ ゴシック" pitchFamily="49" charset="-128"/>
                          <a:cs typeface="メイリオ"/>
                        </a:rPr>
                        <a:t>1</a:t>
                      </a:r>
                      <a:r>
                        <a:rPr lang="ja-JP" altLang="en-US" sz="1600" b="0" kern="0" dirty="0" smtClean="0">
                          <a:solidFill>
                            <a:schemeClr val="tx1"/>
                          </a:solidFill>
                          <a:latin typeface="ＭＳ ゴシック" pitchFamily="49" charset="-128"/>
                          <a:ea typeface="ＭＳ ゴシック" pitchFamily="49" charset="-128"/>
                          <a:cs typeface="メイリオ"/>
                        </a:rPr>
                        <a:t>・</a:t>
                      </a:r>
                      <a:r>
                        <a:rPr lang="en-US" altLang="ja-JP" sz="1600" b="0" kern="0" dirty="0" smtClean="0">
                          <a:solidFill>
                            <a:schemeClr val="tx1"/>
                          </a:solidFill>
                          <a:latin typeface="ＭＳ ゴシック" pitchFamily="49" charset="-128"/>
                          <a:ea typeface="ＭＳ ゴシック" pitchFamily="49" charset="-128"/>
                          <a:cs typeface="メイリオ"/>
                        </a:rPr>
                        <a:t>2</a:t>
                      </a:r>
                      <a:r>
                        <a:rPr lang="ja-JP" altLang="ja-JP" sz="1600" b="0" kern="0" dirty="0" smtClean="0">
                          <a:solidFill>
                            <a:schemeClr val="tx1"/>
                          </a:solidFill>
                          <a:latin typeface="ＭＳ ゴシック" pitchFamily="49" charset="-128"/>
                          <a:ea typeface="ＭＳ ゴシック" pitchFamily="49" charset="-128"/>
                          <a:cs typeface="メイリオ"/>
                        </a:rPr>
                        <a:t>級または療育手帳</a:t>
                      </a:r>
                      <a:r>
                        <a:rPr lang="en-US" altLang="ja-JP" sz="1600" b="0" kern="0" dirty="0" smtClean="0">
                          <a:solidFill>
                            <a:schemeClr val="tx1"/>
                          </a:solidFill>
                          <a:latin typeface="ＭＳ ゴシック" pitchFamily="49" charset="-128"/>
                          <a:ea typeface="ＭＳ ゴシック" pitchFamily="49" charset="-128"/>
                          <a:cs typeface="メイリオ"/>
                        </a:rPr>
                        <a:t>A</a:t>
                      </a:r>
                      <a:r>
                        <a:rPr lang="ja-JP" altLang="en-US" sz="1600" b="0" kern="0" dirty="0" err="1" smtClean="0">
                          <a:solidFill>
                            <a:schemeClr val="tx1"/>
                          </a:solidFill>
                          <a:latin typeface="ＭＳ ゴシック" pitchFamily="49" charset="-128"/>
                          <a:ea typeface="ＭＳ ゴシック" pitchFamily="49" charset="-128"/>
                          <a:cs typeface="メイリオ"/>
                        </a:rPr>
                        <a:t>、</a:t>
                      </a:r>
                      <a:endParaRPr lang="en-US" altLang="ja-JP" sz="1600" b="0" kern="0" dirty="0" smtClean="0">
                        <a:solidFill>
                          <a:schemeClr val="tx1"/>
                        </a:solidFill>
                        <a:latin typeface="ＭＳ ゴシック" pitchFamily="49" charset="-128"/>
                        <a:ea typeface="ＭＳ ゴシック" pitchFamily="49" charset="-128"/>
                        <a:cs typeface="メイリオ"/>
                      </a:endParaRPr>
                    </a:p>
                    <a:p>
                      <a:pPr marL="0" marR="0" indent="0" algn="just" defTabSz="914400" rtl="0" eaLnBrk="1" fontAlgn="auto" latinLnBrk="0" hangingPunct="1">
                        <a:lnSpc>
                          <a:spcPct val="100000"/>
                        </a:lnSpc>
                        <a:spcBef>
                          <a:spcPts val="0"/>
                        </a:spcBef>
                        <a:spcAft>
                          <a:spcPts val="535"/>
                        </a:spcAft>
                        <a:buClrTx/>
                        <a:buSzTx/>
                        <a:buFontTx/>
                        <a:buNone/>
                        <a:tabLst/>
                        <a:defRPr/>
                      </a:pPr>
                      <a:r>
                        <a:rPr lang="en-US" altLang="ja-JP" sz="1600" b="0" kern="0" dirty="0" smtClean="0">
                          <a:solidFill>
                            <a:schemeClr val="tx1"/>
                          </a:solidFill>
                          <a:latin typeface="ＭＳ ゴシック" pitchFamily="49" charset="-128"/>
                          <a:ea typeface="ＭＳ ゴシック" pitchFamily="49" charset="-128"/>
                          <a:cs typeface="メイリオ"/>
                        </a:rPr>
                        <a:t>IQ50</a:t>
                      </a:r>
                      <a:r>
                        <a:rPr lang="ja-JP" altLang="en-US" sz="1600" b="0" kern="0" dirty="0" smtClean="0">
                          <a:solidFill>
                            <a:schemeClr val="tx1"/>
                          </a:solidFill>
                          <a:latin typeface="ＭＳ ゴシック" pitchFamily="49" charset="-128"/>
                          <a:ea typeface="ＭＳ ゴシック" pitchFamily="49" charset="-128"/>
                          <a:cs typeface="メイリオ"/>
                        </a:rPr>
                        <a:t>以下かつ身障手帳</a:t>
                      </a:r>
                      <a:r>
                        <a:rPr lang="en-US" altLang="ja-JP" sz="1600" b="0" kern="0" dirty="0" smtClean="0">
                          <a:solidFill>
                            <a:schemeClr val="tx1"/>
                          </a:solidFill>
                          <a:latin typeface="ＭＳ ゴシック" pitchFamily="49" charset="-128"/>
                          <a:ea typeface="ＭＳ ゴシック" pitchFamily="49" charset="-128"/>
                          <a:cs typeface="メイリオ"/>
                        </a:rPr>
                        <a:t>3</a:t>
                      </a:r>
                      <a:r>
                        <a:rPr lang="ja-JP" altLang="en-US" sz="1600" b="0" kern="0" dirty="0" smtClean="0">
                          <a:solidFill>
                            <a:schemeClr val="tx1"/>
                          </a:solidFill>
                          <a:latin typeface="ＭＳ ゴシック" pitchFamily="49" charset="-128"/>
                          <a:ea typeface="ＭＳ ゴシック" pitchFamily="49" charset="-128"/>
                          <a:cs typeface="メイリオ"/>
                        </a:rPr>
                        <a:t>級</a:t>
                      </a:r>
                      <a:endParaRPr lang="ja-JP" altLang="ja-JP" sz="1600" b="0" kern="100" dirty="0" smtClean="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685679">
                <a:tc>
                  <a:txBody>
                    <a:bodyPr/>
                    <a:lstStyle/>
                    <a:p>
                      <a:pPr algn="just">
                        <a:spcAft>
                          <a:spcPts val="535"/>
                        </a:spcAft>
                      </a:pPr>
                      <a:r>
                        <a:rPr lang="ja-JP" sz="2000" b="1" kern="0" dirty="0">
                          <a:solidFill>
                            <a:srgbClr val="002060"/>
                          </a:solidFill>
                          <a:latin typeface="ＭＳ ゴシック" pitchFamily="49" charset="-128"/>
                          <a:ea typeface="ＭＳ ゴシック" pitchFamily="49" charset="-128"/>
                          <a:cs typeface="メイリオ"/>
                        </a:rPr>
                        <a:t>その他</a:t>
                      </a:r>
                      <a:endParaRPr lang="ja-JP" sz="2000" b="1" kern="100" dirty="0">
                        <a:solidFill>
                          <a:srgbClr val="002060"/>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spcAft>
                          <a:spcPts val="535"/>
                        </a:spcAft>
                      </a:pPr>
                      <a:r>
                        <a:rPr lang="ja-JP" sz="1600" b="0" kern="0" dirty="0">
                          <a:solidFill>
                            <a:schemeClr val="tx1"/>
                          </a:solidFill>
                          <a:latin typeface="ＭＳ ゴシック" pitchFamily="49" charset="-128"/>
                          <a:ea typeface="ＭＳ ゴシック" pitchFamily="49" charset="-128"/>
                          <a:cs typeface="メイリオ"/>
                        </a:rPr>
                        <a:t>京都府外の医療機関を受診した場合は、一旦自己負担分を支払い</a:t>
                      </a:r>
                      <a:r>
                        <a:rPr lang="ja-JP" sz="1600" b="0" kern="0" dirty="0" smtClean="0">
                          <a:solidFill>
                            <a:schemeClr val="tx1"/>
                          </a:solidFill>
                          <a:latin typeface="ＭＳ ゴシック" pitchFamily="49" charset="-128"/>
                          <a:ea typeface="ＭＳ ゴシック" pitchFamily="49" charset="-128"/>
                          <a:cs typeface="メイリオ"/>
                        </a:rPr>
                        <a:t>、後日</a:t>
                      </a:r>
                      <a:r>
                        <a:rPr lang="ja-JP" sz="1600" b="0" kern="0" dirty="0">
                          <a:solidFill>
                            <a:schemeClr val="tx1"/>
                          </a:solidFill>
                          <a:latin typeface="ＭＳ ゴシック" pitchFamily="49" charset="-128"/>
                          <a:ea typeface="ＭＳ ゴシック" pitchFamily="49" charset="-128"/>
                          <a:cs typeface="メイリオ"/>
                        </a:rPr>
                        <a:t>市区役所で払い戻しを受ける必要があります</a:t>
                      </a:r>
                      <a:r>
                        <a:rPr lang="ja-JP" sz="1600" b="0" kern="0" dirty="0" smtClean="0">
                          <a:solidFill>
                            <a:schemeClr val="tx1"/>
                          </a:solidFill>
                          <a:latin typeface="ＭＳ ゴシック" pitchFamily="49" charset="-128"/>
                          <a:ea typeface="ＭＳ ゴシック" pitchFamily="49" charset="-128"/>
                          <a:cs typeface="メイリオ"/>
                        </a:rPr>
                        <a:t>。</a:t>
                      </a:r>
                      <a:endParaRPr lang="en-US" altLang="ja-JP" sz="1600" b="0" kern="0" dirty="0" smtClean="0">
                        <a:solidFill>
                          <a:schemeClr val="tx1"/>
                        </a:solidFill>
                        <a:latin typeface="ＭＳ ゴシック" pitchFamily="49" charset="-128"/>
                        <a:ea typeface="ＭＳ ゴシック" pitchFamily="49" charset="-128"/>
                        <a:cs typeface="メイリオ"/>
                      </a:endParaRPr>
                    </a:p>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1600" b="0" kern="100" dirty="0" smtClean="0">
                          <a:solidFill>
                            <a:schemeClr val="tx1"/>
                          </a:solidFill>
                          <a:latin typeface="ＭＳ ゴシック" pitchFamily="49" charset="-128"/>
                          <a:ea typeface="ＭＳ ゴシック" pitchFamily="49" charset="-128"/>
                          <a:cs typeface="Times New Roman"/>
                        </a:rPr>
                        <a:t>毎年医療証の更新があります。</a:t>
                      </a:r>
                      <a:endParaRPr lang="en-US" altLang="ja-JP" sz="1600" b="0" kern="100" dirty="0" smtClean="0">
                        <a:solidFill>
                          <a:schemeClr val="tx1"/>
                        </a:solidFill>
                        <a:latin typeface="ＭＳ ゴシック" pitchFamily="49" charset="-128"/>
                        <a:ea typeface="ＭＳ ゴシック" pitchFamily="49" charset="-128"/>
                        <a:cs typeface="Times New Roman"/>
                      </a:endParaRPr>
                    </a:p>
                    <a:p>
                      <a:pPr marL="0" marR="0" indent="0" algn="just" defTabSz="914400" rtl="0" eaLnBrk="1" fontAlgn="auto" latinLnBrk="0" hangingPunct="1">
                        <a:lnSpc>
                          <a:spcPct val="100000"/>
                        </a:lnSpc>
                        <a:spcBef>
                          <a:spcPts val="0"/>
                        </a:spcBef>
                        <a:spcAft>
                          <a:spcPts val="535"/>
                        </a:spcAft>
                        <a:buClrTx/>
                        <a:buSzTx/>
                        <a:buFontTx/>
                        <a:buNone/>
                        <a:tabLst/>
                        <a:defRPr/>
                      </a:pPr>
                      <a:r>
                        <a:rPr lang="ja-JP" altLang="en-US" sz="1600" b="0" kern="100" dirty="0" smtClean="0">
                          <a:solidFill>
                            <a:schemeClr val="tx1"/>
                          </a:solidFill>
                          <a:latin typeface="ＭＳ ゴシック" pitchFamily="49" charset="-128"/>
                          <a:ea typeface="ＭＳ ゴシック" pitchFamily="49" charset="-128"/>
                          <a:cs typeface="Times New Roman"/>
                        </a:rPr>
                        <a:t>自立支援医療の公費負担がある場合はそちらが優先</a:t>
                      </a:r>
                      <a:endParaRPr lang="ja-JP" altLang="ja-JP" sz="1600" b="0" kern="100" dirty="0" smtClean="0">
                        <a:solidFill>
                          <a:schemeClr val="tx1"/>
                        </a:solidFill>
                        <a:latin typeface="ＭＳ ゴシック" pitchFamily="49" charset="-128"/>
                        <a:ea typeface="ＭＳ ゴシック" pitchFamily="49"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5" name="スライド番号プレースホルダ 4"/>
          <p:cNvSpPr>
            <a:spLocks noGrp="1"/>
          </p:cNvSpPr>
          <p:nvPr>
            <p:ph type="sldNum" sz="quarter" idx="12"/>
          </p:nvPr>
        </p:nvSpPr>
        <p:spPr/>
        <p:txBody>
          <a:bodyPr/>
          <a:lstStyle/>
          <a:p>
            <a:fld id="{7C579F6A-F8B1-4A32-8D9F-1EEC59A918CF}" type="slidenum">
              <a:rPr kumimoji="1" lang="ja-JP" altLang="en-US" smtClean="0"/>
              <a:pPr/>
              <a:t>9</a:t>
            </a:fld>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モジュール">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5590</TotalTime>
  <Words>2134</Words>
  <Application>Microsoft Office PowerPoint</Application>
  <PresentationFormat>画面に合わせる (4:3)</PresentationFormat>
  <Paragraphs>419</Paragraphs>
  <Slides>22</Slides>
  <Notes>0</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Office テーマ</vt:lpstr>
      <vt:lpstr>小児がんに関連する 　　社会保障制度について</vt:lpstr>
      <vt:lpstr>　　　　　　医療費について　　　　　　　（京都市の場合）</vt:lpstr>
      <vt:lpstr>小児がんに関連する制度</vt:lpstr>
      <vt:lpstr>高額療養費制度 </vt:lpstr>
      <vt:lpstr>限度額適用認定証</vt:lpstr>
      <vt:lpstr> 小児慢性特定疾患 </vt:lpstr>
      <vt:lpstr>日常生活用具　（小児慢性特定疾患） </vt:lpstr>
      <vt:lpstr>育成医療 </vt:lpstr>
      <vt:lpstr>重度心身障害者医療 </vt:lpstr>
      <vt:lpstr>障害者手帳 </vt:lpstr>
      <vt:lpstr>PowerPoint プレゼンテーション</vt:lpstr>
      <vt:lpstr>日常生活用具 </vt:lpstr>
      <vt:lpstr>補装具 </vt:lpstr>
      <vt:lpstr> 特別児童扶養手当 </vt:lpstr>
      <vt:lpstr>障害児福祉手当</vt:lpstr>
      <vt:lpstr>雇用保険（基本手当） </vt:lpstr>
      <vt:lpstr>障害年金 </vt:lpstr>
      <vt:lpstr>障害年金 </vt:lpstr>
      <vt:lpstr>傷病手当金 </vt:lpstr>
      <vt:lpstr>傷病手当金・障害年金・雇用保険の関係 </vt:lpstr>
      <vt:lpstr>税金の医療費控除 </vt:lpstr>
      <vt:lpstr>就労支援窓口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小児の社会福祉制度について</dc:title>
  <dc:creator>1がん情報</dc:creator>
  <cp:lastModifiedBy>Suzuki</cp:lastModifiedBy>
  <cp:revision>454</cp:revision>
  <dcterms:created xsi:type="dcterms:W3CDTF">2013-12-03T03:08:27Z</dcterms:created>
  <dcterms:modified xsi:type="dcterms:W3CDTF">2014-09-25T14:45:43Z</dcterms:modified>
</cp:coreProperties>
</file>